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3749"/>
    <a:srgbClr val="DC5F00"/>
    <a:srgbClr val="222831"/>
    <a:srgbClr val="E84545"/>
    <a:srgbClr val="686D76"/>
    <a:srgbClr val="EEEEEE"/>
    <a:srgbClr val="393E46"/>
    <a:srgbClr val="373A40"/>
    <a:srgbClr val="53354A"/>
    <a:srgbClr val="2B2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182" autoAdjust="0"/>
  </p:normalViewPr>
  <p:slideViewPr>
    <p:cSldViewPr snapToGrid="0">
      <p:cViewPr varScale="1">
        <p:scale>
          <a:sx n="78" d="100"/>
          <a:sy n="78" d="100"/>
        </p:scale>
        <p:origin x="1266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21E0B-9828-442F-B1BD-EED80EF2D10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52B46-A1C2-47E9-BEFC-43DCB426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1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52B46-A1C2-47E9-BEFC-43DCB42634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1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52B46-A1C2-47E9-BEFC-43DCB42634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54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52B46-A1C2-47E9-BEFC-43DCB42634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2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5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br>
              <a:rPr lang="en-US" dirty="0"/>
            </a:b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…..</a:t>
            </a:r>
          </a:p>
          <a:p>
            <a:r>
              <a:rPr lang="en-US" dirty="0" err="1"/>
              <a:t>Thứ</a:t>
            </a:r>
            <a:r>
              <a:rPr lang="en-US" dirty="0"/>
              <a:t> 2….</a:t>
            </a:r>
          </a:p>
          <a:p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là</a:t>
            </a:r>
            <a:r>
              <a:rPr lang="en-US" dirty="0"/>
              <a:t>…..</a:t>
            </a:r>
          </a:p>
          <a:p>
            <a:r>
              <a:rPr lang="en-US" dirty="0" err="1"/>
              <a:t>Thứ</a:t>
            </a:r>
            <a:r>
              <a:rPr lang="en-US" dirty="0"/>
              <a:t> 4 </a:t>
            </a:r>
            <a:r>
              <a:rPr lang="en-US" dirty="0" err="1"/>
              <a:t>là</a:t>
            </a:r>
            <a:r>
              <a:rPr lang="en-US" dirty="0"/>
              <a:t>….</a:t>
            </a:r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52B46-A1C2-47E9-BEFC-43DCB426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29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,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chia </a:t>
            </a:r>
            <a:r>
              <a:rPr lang="en-US" dirty="0" err="1"/>
              <a:t>thành</a:t>
            </a:r>
            <a:r>
              <a:rPr lang="en-US" dirty="0"/>
              <a:t> 3 ý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52B46-A1C2-47E9-BEFC-43DCB42634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27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52B46-A1C2-47E9-BEFC-43DCB42634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9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52B46-A1C2-47E9-BEFC-43DCB42634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62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52B46-A1C2-47E9-BEFC-43DCB42634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0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vi-VN" b="1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Bootstrap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</a:t>
            </a:r>
            <a:r>
              <a:rPr lang="vi-V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Framework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CSS được sử dụng để xây dựng giao diện </a:t>
            </a:r>
            <a:r>
              <a:rPr lang="vi-V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web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đáp ứng.</a:t>
            </a:r>
          </a:p>
          <a:p>
            <a:pPr algn="l">
              <a:buFont typeface="+mj-lt"/>
              <a:buAutoNum type="arabicPeriod"/>
            </a:pPr>
            <a:r>
              <a:rPr lang="vi-VN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CSS3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Ngôn ngữ định dạng kiểu (</a:t>
            </a:r>
            <a:r>
              <a:rPr lang="vi-V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Cascading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vi-V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Style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vi-V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Sheets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) cho trang </a:t>
            </a:r>
            <a:r>
              <a:rPr lang="vi-V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web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, hỗ trợ thiết kế và trình bày.</a:t>
            </a:r>
          </a:p>
          <a:p>
            <a:pPr algn="l">
              <a:buFont typeface="+mj-lt"/>
              <a:buAutoNum type="arabicPeriod"/>
            </a:pPr>
            <a:r>
              <a:rPr lang="vi-VN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HTML5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Ngôn ngữ đánh dấu siêu văn bản, được sử dụng để tạo cấu trúc và nội dung của trang </a:t>
            </a:r>
            <a:r>
              <a:rPr lang="vi-V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web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vi-VN" b="1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JavaScript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Ngôn ngữ lập trình phía máy khách, thường được sử dụng để tạo hiệu ứng động và tương tác trên trang </a:t>
            </a:r>
            <a:r>
              <a:rPr lang="vi-V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web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vi-VN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Microsoft SQL Server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Hệ quản trị cơ sở dữ liệu quan hệ của Microsoft, thường được sử dụng trong phát triển ứng dụng doanh nghiệp.</a:t>
            </a:r>
          </a:p>
          <a:p>
            <a:pPr algn="l">
              <a:buFont typeface="+mj-lt"/>
              <a:buAutoNum type="arabicPeriod"/>
            </a:pPr>
            <a:r>
              <a:rPr lang="vi-VN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PHP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Ngôn ngữ lập trình phía máy chủ, thường được sử dụng để xây dựng các ứng dụng </a:t>
            </a:r>
            <a:r>
              <a:rPr lang="vi-V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web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động.</a:t>
            </a:r>
          </a:p>
          <a:p>
            <a:pPr algn="l">
              <a:buFont typeface="+mj-lt"/>
              <a:buAutoNum type="arabicPeriod"/>
            </a:pPr>
            <a:r>
              <a:rPr lang="vi-VN" b="1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jQuery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Thư viện </a:t>
            </a:r>
            <a:r>
              <a:rPr lang="vi-V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JavaScript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giúp đơn giản hóa việc tương tác với các phần tử trên trang </a:t>
            </a:r>
            <a:r>
              <a:rPr lang="vi-VN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web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vi-VN" b="1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Unified</a:t>
            </a:r>
            <a:r>
              <a:rPr lang="vi-VN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vi-VN" b="1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Modeling</a:t>
            </a:r>
            <a:r>
              <a:rPr lang="vi-VN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vi-VN" b="1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Language</a:t>
            </a:r>
            <a:r>
              <a:rPr lang="vi-VN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(UML)</a:t>
            </a:r>
            <a:r>
              <a:rPr lang="vi-VN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Ngôn ngữ mô hình hóa được sử dụng để thiết kế và mô tả kiến trúc hệ thống.</a:t>
            </a:r>
            <a:b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b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Đến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với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mục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tiếp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theo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,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và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cũng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là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mục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cuối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cùng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của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nội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dung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thứ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nhất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,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em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xin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nói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về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,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sơ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bộ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các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chức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năng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của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hệ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thống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mà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em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đã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làm</a:t>
            </a:r>
            <a:endParaRPr lang="vi-VN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52B46-A1C2-47E9-BEFC-43DCB42634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1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286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52B46-A1C2-47E9-BEFC-43DCB42634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10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52B46-A1C2-47E9-BEFC-43DCB42634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894D-9EA4-3AAF-DE9F-C7EC1FE8F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2FC95-D7C4-3EF0-B539-120F3E799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59D25-4AC2-0EA6-5306-AC00CA46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A164D-4378-1707-2B4C-29BD5D44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6CBA5-C1D5-0651-9331-910E81D6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8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F205-88DB-C96C-335E-B0A9772A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711DA-E043-F4A4-E49C-2DE99CBBA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D1DF0-86C2-992C-C799-DB88AB7B5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49B4E-0803-C592-A1A0-029A9085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1486F-25D1-B98D-0CA7-E39C37C3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4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6035F9-5A27-2ED8-ECB7-940F86DED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FFFD6-5431-8ED0-B218-85BD47B7E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A6D1B-1342-793F-182B-CBA6D786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F1A79-7C89-DB1D-856C-3346C99C3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7A642-3578-2768-2902-0994803A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2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3A9D-78DD-A2A0-6C6A-1BE17AE4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AF49C-7FFE-6C42-D69D-BE5AC70CC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3080A-2409-A89D-0594-DF22391E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501D8-3E89-6562-1D2B-16D34EAF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53487-FC17-4B2A-3BA7-669E68D9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67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F032-0680-D621-277D-69978395D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CAF9F-CD95-7A9E-1056-620A70076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625D-E19F-ED3E-04FA-337E2CF9D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C7DEE-2C8D-8F89-24DE-9FB7A8D3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B79AE-10D1-402C-BEAA-961132F9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13D9-C47A-DE69-6E22-AF8501D1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AE8F4-6751-E049-9100-CAF9F89DB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468B8-129D-9E03-968A-050D8ECB8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E750F-E4FF-909F-E0AE-B730202B9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63E73-28B4-2AD0-D5CA-F4F81AB04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932B3-60EE-C3E8-E6BD-F7EF27CA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5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88A7-E52D-D26B-8793-2D5410E4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D3114-2230-D226-9DED-064F15A3D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201AC-5A55-3120-74BA-B60200C6B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8CABE-05E3-288A-95DB-D8D65F4185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1CD85-584F-0F70-E616-1C5430DA3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88FB2-3199-56C0-44C0-6FC50C11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8AA9D-8D17-EBCD-DB73-19D55D47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61C3C-47E2-CDB4-6308-4ADCFE19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8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BAA14-7F57-C4CF-CBD1-7B3A2C9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EF28F-DF5B-746A-1E70-36B97011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4D481-61CA-395C-D604-B13C5C1C6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DE57A-D367-6489-8F69-FEFFCA1B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5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B1F4B2-B857-F67C-56B9-2B2C7188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91D9A8-DCA4-FB71-2ACD-91C0B071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9D2BF-F231-46A0-C866-309F7D3E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00C-3800-5F88-D794-D11D24BA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68D1-648E-FB69-0FE1-430AD7617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BECEC-92A9-4919-AA70-ED3825B4E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A8CE3-851C-06C3-A759-3AD2C057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B4CE8-67A6-6DA5-F585-05D99F4F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FA0AB-88B4-4C7A-1C9C-830ECA31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0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B4DD-8698-2328-D0DC-D30041F1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31C5A6-B0A3-6FA0-A2C2-5F0E86038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5571D-F86B-CCD2-338D-FFC3EBDC7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85F75-820E-545C-702D-25A8E430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0A263-F0AE-D3FA-EFF6-9B6E9F11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4CE26-8A1E-C839-515A-521E5BDD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4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9D5962-F493-A722-B3A5-6B69E9C3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1FA11-0E44-9825-B30E-15E33F6E6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213D8-0520-88D0-D065-7A5BC553A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90178A-6B46-4713-857E-7C5BC848DD60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CB60A-FDDD-1AAE-6376-4857543A5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0AD9D-D2C0-5EF1-0C78-30411FFD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1119F1-7D4C-4FE0-A10C-EBA0DAF57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4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9A4EA-3497-4676-AFF1-79513A601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62543"/>
            <a:ext cx="9144000" cy="1047420"/>
          </a:xfrm>
        </p:spPr>
        <p:txBody>
          <a:bodyPr/>
          <a:lstStyle/>
          <a:p>
            <a:r>
              <a:rPr lang="en-US" b="1" dirty="0">
                <a:solidFill>
                  <a:srgbClr val="E845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 ÁN HỌC PHẦN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D2345C-62C5-9AC2-E961-5C49360EE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4982" y="4633212"/>
            <a:ext cx="6253018" cy="1404528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Sinh </a:t>
            </a:r>
            <a:r>
              <a:rPr lang="en-US" b="1" dirty="0" err="1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b="1" dirty="0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b="1" dirty="0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b="1" dirty="0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dirty="0" err="1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b="1" dirty="0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Duy Tân</a:t>
            </a:r>
          </a:p>
          <a:p>
            <a:pPr algn="l"/>
            <a:r>
              <a:rPr lang="en-US" b="1" dirty="0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MSSV: 2101102</a:t>
            </a:r>
          </a:p>
          <a:p>
            <a:pPr algn="l"/>
            <a:r>
              <a:rPr lang="en-US" b="1" dirty="0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GVHD: </a:t>
            </a:r>
            <a:r>
              <a:rPr lang="en-US" b="1" dirty="0" err="1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ThS</a:t>
            </a:r>
            <a:r>
              <a:rPr lang="en-US" b="1" dirty="0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b="1" dirty="0" err="1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Trầm</a:t>
            </a:r>
            <a:r>
              <a:rPr lang="en-US" b="1" dirty="0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Vũ </a:t>
            </a:r>
            <a:r>
              <a:rPr lang="en-US" b="1" dirty="0" err="1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Kiệt</a:t>
            </a:r>
            <a:endParaRPr lang="en-US" b="1" dirty="0">
              <a:solidFill>
                <a:srgbClr val="5335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CTUT_logo">
            <a:extLst>
              <a:ext uri="{FF2B5EF4-FFF2-40B4-BE49-F238E27FC236}">
                <a16:creationId xmlns:a16="http://schemas.microsoft.com/office/drawing/2014/main" id="{C574587A-7BD5-9CBE-6704-AF14042CE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7" y="124778"/>
            <a:ext cx="1995170" cy="19951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6202F-BBA3-0FA4-4259-72AA32547183}"/>
              </a:ext>
            </a:extLst>
          </p:cNvPr>
          <p:cNvSpPr txBox="1"/>
          <p:nvPr/>
        </p:nvSpPr>
        <p:spPr>
          <a:xfrm>
            <a:off x="3879786" y="875540"/>
            <a:ext cx="5739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B2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CÔNG NGHỆ THÔNG 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CA5D9-53E1-DF15-665D-88ED66FF5E92}"/>
              </a:ext>
            </a:extLst>
          </p:cNvPr>
          <p:cNvSpPr txBox="1"/>
          <p:nvPr/>
        </p:nvSpPr>
        <p:spPr>
          <a:xfrm>
            <a:off x="4512072" y="6483234"/>
            <a:ext cx="31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Cần</a:t>
            </a:r>
            <a:r>
              <a:rPr lang="en-US" sz="1600" i="1" dirty="0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1" dirty="0" err="1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Thơ</a:t>
            </a:r>
            <a:r>
              <a:rPr lang="en-US" sz="1600" i="1" dirty="0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600" i="1" dirty="0" err="1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ngày</a:t>
            </a:r>
            <a:r>
              <a:rPr lang="en-US" sz="1600" i="1" dirty="0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19 </a:t>
            </a:r>
            <a:r>
              <a:rPr lang="en-US" sz="1600" i="1" dirty="0" err="1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tháng</a:t>
            </a:r>
            <a:r>
              <a:rPr lang="en-US" sz="1600" i="1" dirty="0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9 </a:t>
            </a:r>
            <a:r>
              <a:rPr lang="en-US" sz="1600" i="1" dirty="0" err="1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năm</a:t>
            </a:r>
            <a:r>
              <a:rPr lang="en-US" sz="1600" i="1" dirty="0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DC61C-31B4-7643-B053-23B1A79197A5}"/>
              </a:ext>
            </a:extLst>
          </p:cNvPr>
          <p:cNvSpPr txBox="1"/>
          <p:nvPr/>
        </p:nvSpPr>
        <p:spPr>
          <a:xfrm>
            <a:off x="2161367" y="331183"/>
            <a:ext cx="9175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B2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 HỌC KĨ THUẬT – CÔNG NGHỆ CẦN THƠ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635542-7BFB-91D9-D0CF-2E0F38EA438C}"/>
              </a:ext>
            </a:extLst>
          </p:cNvPr>
          <p:cNvSpPr txBox="1"/>
          <p:nvPr/>
        </p:nvSpPr>
        <p:spPr>
          <a:xfrm>
            <a:off x="1516864" y="3624308"/>
            <a:ext cx="915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en-US" sz="3200" b="1" dirty="0">
              <a:solidFill>
                <a:srgbClr val="90374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08BE0D0-6242-1741-CE48-622AE1FD4646}"/>
              </a:ext>
            </a:extLst>
          </p:cNvPr>
          <p:cNvSpPr/>
          <p:nvPr/>
        </p:nvSpPr>
        <p:spPr>
          <a:xfrm>
            <a:off x="8181435" y="6069617"/>
            <a:ext cx="1060704" cy="914400"/>
          </a:xfrm>
          <a:prstGeom prst="hexagon">
            <a:avLst/>
          </a:prstGeom>
          <a:noFill/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E30C5F-5C34-ECC2-4642-02439379465A}"/>
              </a:ext>
            </a:extLst>
          </p:cNvPr>
          <p:cNvSpPr/>
          <p:nvPr/>
        </p:nvSpPr>
        <p:spPr>
          <a:xfrm>
            <a:off x="12633504" y="-169212"/>
            <a:ext cx="5319826" cy="7427262"/>
          </a:xfrm>
          <a:prstGeom prst="rect">
            <a:avLst/>
          </a:prstGeom>
          <a:gradFill>
            <a:gsLst>
              <a:gs pos="0">
                <a:srgbClr val="373A40">
                  <a:alpha val="0"/>
                </a:srgbClr>
              </a:gs>
              <a:gs pos="100000">
                <a:srgbClr val="373A4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5A0732-C34F-D689-E80E-2214D36A2063}"/>
              </a:ext>
            </a:extLst>
          </p:cNvPr>
          <p:cNvSpPr txBox="1"/>
          <p:nvPr/>
        </p:nvSpPr>
        <p:spPr>
          <a:xfrm>
            <a:off x="18576702" y="275688"/>
            <a:ext cx="3722494" cy="53813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0" b="1" dirty="0">
                <a:ln>
                  <a:gradFill>
                    <a:gsLst>
                      <a:gs pos="0">
                        <a:srgbClr val="EEEEEE">
                          <a:alpha val="0"/>
                        </a:srgbClr>
                      </a:gs>
                      <a:gs pos="100000">
                        <a:srgbClr val="EEEEEE">
                          <a:alpha val="53000"/>
                        </a:srgbClr>
                      </a:gs>
                    </a:gsLst>
                    <a:lin ang="0" scaled="0"/>
                  </a:gradFill>
                </a:ln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</a:p>
          <a:p>
            <a:pPr algn="r">
              <a:lnSpc>
                <a:spcPct val="150000"/>
              </a:lnSpc>
            </a:pPr>
            <a:r>
              <a:rPr lang="en-US" sz="8000" b="1" dirty="0">
                <a:ln>
                  <a:gradFill>
                    <a:gsLst>
                      <a:gs pos="0">
                        <a:srgbClr val="EEEEEE">
                          <a:alpha val="0"/>
                        </a:srgbClr>
                      </a:gs>
                      <a:gs pos="100000">
                        <a:srgbClr val="EEEEEE">
                          <a:alpha val="53000"/>
                        </a:srgbClr>
                      </a:gs>
                    </a:gsLst>
                    <a:lin ang="0" scaled="0"/>
                  </a:gradFill>
                </a:ln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DUNG</a:t>
            </a:r>
          </a:p>
          <a:p>
            <a:pPr algn="r">
              <a:lnSpc>
                <a:spcPct val="150000"/>
              </a:lnSpc>
            </a:pPr>
            <a:r>
              <a:rPr lang="en-US" sz="8000" b="1" dirty="0">
                <a:ln>
                  <a:gradFill>
                    <a:gsLst>
                      <a:gs pos="0">
                        <a:srgbClr val="EEEEEE">
                          <a:alpha val="0"/>
                        </a:srgbClr>
                      </a:gs>
                      <a:gs pos="100000">
                        <a:srgbClr val="EEEEEE">
                          <a:alpha val="53000"/>
                        </a:srgbClr>
                      </a:gs>
                    </a:gsLst>
                    <a:lin ang="0" scaled="0"/>
                  </a:gradFill>
                </a:ln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D1B087-5A55-68F5-1D36-3A1D1C23D7D5}"/>
              </a:ext>
            </a:extLst>
          </p:cNvPr>
          <p:cNvSpPr/>
          <p:nvPr/>
        </p:nvSpPr>
        <p:spPr>
          <a:xfrm>
            <a:off x="-18201369" y="638175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1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6BC57C5-98C0-71A4-999B-8D84E45AA226}"/>
              </a:ext>
            </a:extLst>
          </p:cNvPr>
          <p:cNvSpPr/>
          <p:nvPr/>
        </p:nvSpPr>
        <p:spPr>
          <a:xfrm>
            <a:off x="-16030368" y="1832298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2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26495A9-3475-3CBD-1EBC-228FC7625511}"/>
              </a:ext>
            </a:extLst>
          </p:cNvPr>
          <p:cNvSpPr/>
          <p:nvPr/>
        </p:nvSpPr>
        <p:spPr>
          <a:xfrm>
            <a:off x="-13498691" y="3026421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3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6C17358-B8BB-CB16-DABF-38EE2089AEB7}"/>
              </a:ext>
            </a:extLst>
          </p:cNvPr>
          <p:cNvSpPr/>
          <p:nvPr/>
        </p:nvSpPr>
        <p:spPr>
          <a:xfrm>
            <a:off x="-11080543" y="4220739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4	Demo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E276FF9-E333-43AD-AC21-FBA65D5593E7}"/>
              </a:ext>
            </a:extLst>
          </p:cNvPr>
          <p:cNvSpPr/>
          <p:nvPr/>
        </p:nvSpPr>
        <p:spPr>
          <a:xfrm>
            <a:off x="-8497462" y="5417543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5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10998389" y="4387825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>
            <a:off x="10998389" y="5907388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10137648" y="5056837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263FD3AA-6A8F-6189-31F0-3352C3D16C87}"/>
              </a:ext>
            </a:extLst>
          </p:cNvPr>
          <p:cNvSpPr/>
          <p:nvPr/>
        </p:nvSpPr>
        <p:spPr>
          <a:xfrm>
            <a:off x="132907" y="5818822"/>
            <a:ext cx="1060704" cy="914400"/>
          </a:xfrm>
          <a:prstGeom prst="hexagon">
            <a:avLst/>
          </a:prstGeom>
          <a:noFill/>
          <a:ln>
            <a:solidFill>
              <a:srgbClr val="373A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FB3F9170-F3A0-0DFB-B33D-36A4BFC46130}"/>
              </a:ext>
            </a:extLst>
          </p:cNvPr>
          <p:cNvSpPr/>
          <p:nvPr/>
        </p:nvSpPr>
        <p:spPr>
          <a:xfrm>
            <a:off x="1100663" y="5285422"/>
            <a:ext cx="1060704" cy="914400"/>
          </a:xfrm>
          <a:prstGeom prst="hexagon">
            <a:avLst/>
          </a:prstGeom>
          <a:noFill/>
          <a:ln>
            <a:solidFill>
              <a:srgbClr val="373A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6AA0A0CA-FA38-3B6B-FABF-7E3426DF4192}"/>
              </a:ext>
            </a:extLst>
          </p:cNvPr>
          <p:cNvSpPr/>
          <p:nvPr/>
        </p:nvSpPr>
        <p:spPr>
          <a:xfrm>
            <a:off x="2038273" y="5833410"/>
            <a:ext cx="1060704" cy="914400"/>
          </a:xfrm>
          <a:prstGeom prst="hexagon">
            <a:avLst/>
          </a:prstGeom>
          <a:noFill/>
          <a:ln>
            <a:solidFill>
              <a:srgbClr val="373A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DA1A61B7-E4D9-E0F8-CE31-B44A92C8B809}"/>
              </a:ext>
            </a:extLst>
          </p:cNvPr>
          <p:cNvSpPr/>
          <p:nvPr/>
        </p:nvSpPr>
        <p:spPr>
          <a:xfrm>
            <a:off x="11344070" y="1558"/>
            <a:ext cx="1060704" cy="914400"/>
          </a:xfrm>
          <a:prstGeom prst="hexagon">
            <a:avLst/>
          </a:prstGeom>
          <a:noFill/>
          <a:ln>
            <a:solidFill>
              <a:srgbClr val="373A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>
            <a:off x="10468037" y="1504281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1362677" y="99236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9242139" y="5744399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F073CD5B-4A3C-0FD6-3B61-D7E29F4E0828}"/>
              </a:ext>
            </a:extLst>
          </p:cNvPr>
          <p:cNvSpPr/>
          <p:nvPr/>
        </p:nvSpPr>
        <p:spPr>
          <a:xfrm>
            <a:off x="-1984002" y="4584382"/>
            <a:ext cx="4300397" cy="4297680"/>
          </a:xfrm>
          <a:prstGeom prst="donut">
            <a:avLst>
              <a:gd name="adj" fmla="val 9756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DA9C4-4564-BAA9-2CED-DA2EA5DAEEC6}"/>
              </a:ext>
            </a:extLst>
          </p:cNvPr>
          <p:cNvSpPr txBox="1"/>
          <p:nvPr/>
        </p:nvSpPr>
        <p:spPr>
          <a:xfrm>
            <a:off x="6428968" y="1003935"/>
            <a:ext cx="497696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hang,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hang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hang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Picture 3" descr="A colorful dart board with a dart in the center&#10;&#10;Description automatically generated">
            <a:extLst>
              <a:ext uri="{FF2B5EF4-FFF2-40B4-BE49-F238E27FC236}">
                <a16:creationId xmlns:a16="http://schemas.microsoft.com/office/drawing/2014/main" id="{6003DB7C-FBFA-00A1-2FB6-6752A3859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95" y="1770423"/>
            <a:ext cx="3317154" cy="3317154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A87C02-5B95-970D-7ADE-5C5C6FEAAA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83" y="2555312"/>
            <a:ext cx="877048" cy="877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06299-0022-4E13-4E72-39D74ADA5906}"/>
              </a:ext>
            </a:extLst>
          </p:cNvPr>
          <p:cNvSpPr txBox="1"/>
          <p:nvPr/>
        </p:nvSpPr>
        <p:spPr>
          <a:xfrm>
            <a:off x="6428968" y="2483419"/>
            <a:ext cx="46845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Nâng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Cung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cáo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kê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thu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46583F-F7FA-E7F8-CCB9-D4BC107C5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341" y="1139504"/>
            <a:ext cx="1006133" cy="1006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DD0D2-0439-C765-4AF2-592A49C308CD}"/>
              </a:ext>
            </a:extLst>
          </p:cNvPr>
          <p:cNvSpPr txBox="1"/>
          <p:nvPr/>
        </p:nvSpPr>
        <p:spPr>
          <a:xfrm>
            <a:off x="6428967" y="3962902"/>
            <a:ext cx="46845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Đảm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sai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sót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so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dirty="0">
              <a:latin typeface="Calibri 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FEDF2E-B4AD-B195-D5EE-97E647FF0C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00" y="3962902"/>
            <a:ext cx="1000274" cy="1000274"/>
          </a:xfrm>
          <a:prstGeom prst="rect">
            <a:avLst/>
          </a:prstGeom>
        </p:spPr>
      </p:pic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BD45D733-E3B4-3B61-3714-82757CBEE90D}"/>
              </a:ext>
            </a:extLst>
          </p:cNvPr>
          <p:cNvSpPr/>
          <p:nvPr/>
        </p:nvSpPr>
        <p:spPr>
          <a:xfrm>
            <a:off x="620924" y="1499611"/>
            <a:ext cx="4014791" cy="3834734"/>
          </a:xfrm>
          <a:prstGeom prst="donut">
            <a:avLst>
              <a:gd name="adj" fmla="val 6001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993674" y="-394594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>
            <a:off x="76200" y="4877145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993710" y="4877145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849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7A3F34-D2AF-1A83-1D39-BB69A9F5F3BA}"/>
              </a:ext>
            </a:extLst>
          </p:cNvPr>
          <p:cNvSpPr txBox="1"/>
          <p:nvPr/>
        </p:nvSpPr>
        <p:spPr>
          <a:xfrm>
            <a:off x="16563568" y="1003935"/>
            <a:ext cx="497696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hang,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hang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hang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AC4DA-DC1B-82C9-0044-AC3AB4834F04}"/>
              </a:ext>
            </a:extLst>
          </p:cNvPr>
          <p:cNvSpPr txBox="1"/>
          <p:nvPr/>
        </p:nvSpPr>
        <p:spPr>
          <a:xfrm>
            <a:off x="19001968" y="2483419"/>
            <a:ext cx="46845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Nâng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Cung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cáo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kê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thu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181CB-BEDC-B7B2-8C99-E08E82E8B4DF}"/>
              </a:ext>
            </a:extLst>
          </p:cNvPr>
          <p:cNvSpPr txBox="1"/>
          <p:nvPr/>
        </p:nvSpPr>
        <p:spPr>
          <a:xfrm>
            <a:off x="21973767" y="3962902"/>
            <a:ext cx="46845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Đảm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sai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sót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so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dirty="0">
              <a:latin typeface="Calibri 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382291-5876-0EAD-9BA0-2C75622313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52" y="7654430"/>
            <a:ext cx="877048" cy="877048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7AE73EA-DCAD-798B-0D41-D34D1F411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67" y="10917944"/>
            <a:ext cx="1006133" cy="1006133"/>
          </a:xfrm>
          <a:prstGeom prst="rect">
            <a:avLst/>
          </a:prstGeom>
        </p:spPr>
      </p:pic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40B44F-2F2A-6BFA-5F59-400F26528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00" y="13932815"/>
            <a:ext cx="1000274" cy="1000274"/>
          </a:xfrm>
          <a:prstGeom prst="rect">
            <a:avLst/>
          </a:prstGeom>
        </p:spPr>
      </p:pic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BD45D733-E3B4-3B61-3714-82757CBEE90D}"/>
              </a:ext>
            </a:extLst>
          </p:cNvPr>
          <p:cNvSpPr/>
          <p:nvPr/>
        </p:nvSpPr>
        <p:spPr>
          <a:xfrm>
            <a:off x="-3962400" y="-6548437"/>
            <a:ext cx="20116800" cy="20116800"/>
          </a:xfrm>
          <a:prstGeom prst="donut">
            <a:avLst>
              <a:gd name="adj" fmla="val 49968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90572" y="1062717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>
            <a:off x="980295" y="536483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089617" y="538007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DB08BD-B4B4-4594-7E2C-CAAC6960CE1C}"/>
              </a:ext>
            </a:extLst>
          </p:cNvPr>
          <p:cNvSpPr/>
          <p:nvPr/>
        </p:nvSpPr>
        <p:spPr>
          <a:xfrm>
            <a:off x="1228211" y="452914"/>
            <a:ext cx="213552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dirty="0">
                <a:ln w="10160"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100000">
                        <a:srgbClr val="222831"/>
                      </a:gs>
                    </a:gsLst>
                    <a:lin ang="5400000" scaled="1"/>
                  </a:gradFill>
                  <a:prstDash val="solid"/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sz="23900" b="1" cap="none" spc="0" dirty="0">
              <a:ln w="1016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rgbClr val="222831"/>
                    </a:gs>
                  </a:gsLst>
                  <a:lin ang="5400000" scaled="1"/>
                </a:gradFill>
                <a:prstDash val="solid"/>
              </a:ln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BCB388-50EF-8136-0928-4642426A6B21}"/>
              </a:ext>
            </a:extLst>
          </p:cNvPr>
          <p:cNvSpPr txBox="1"/>
          <p:nvPr/>
        </p:nvSpPr>
        <p:spPr>
          <a:xfrm>
            <a:off x="1937030" y="2540467"/>
            <a:ext cx="86308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EEEE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THIẾT KẾ </a:t>
            </a:r>
          </a:p>
          <a:p>
            <a:pPr algn="ctr"/>
            <a:r>
              <a:rPr lang="en-US" sz="6000" b="1" dirty="0">
                <a:solidFill>
                  <a:srgbClr val="EEEEE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 THỐNG</a:t>
            </a:r>
          </a:p>
        </p:txBody>
      </p:sp>
    </p:spTree>
    <p:extLst>
      <p:ext uri="{BB962C8B-B14F-4D97-AF65-F5344CB8AC3E}">
        <p14:creationId xmlns:p14="http://schemas.microsoft.com/office/powerpoint/2010/main" val="138249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90572" y="1062717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 rot="16200000"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 rot="5400000">
            <a:off x="1078124" y="5846803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981944" y="486786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pic>
        <p:nvPicPr>
          <p:cNvPr id="3" name="Graphic 2" descr="Man outline">
            <a:extLst>
              <a:ext uri="{FF2B5EF4-FFF2-40B4-BE49-F238E27FC236}">
                <a16:creationId xmlns:a16="http://schemas.microsoft.com/office/drawing/2014/main" id="{2262436C-F2C5-15C9-A80B-4F9F812B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128" y="2146300"/>
            <a:ext cx="914400" cy="914400"/>
          </a:xfrm>
          <a:prstGeom prst="rect">
            <a:avLst/>
          </a:prstGeom>
        </p:spPr>
      </p:pic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BA29C921-111B-25FD-7032-7D1A81BC1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220" y="2971800"/>
            <a:ext cx="914400" cy="914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CFD4D4D-2F8C-CBE4-86E8-08D2BFDA2EB0}"/>
              </a:ext>
            </a:extLst>
          </p:cNvPr>
          <p:cNvSpPr/>
          <p:nvPr/>
        </p:nvSpPr>
        <p:spPr>
          <a:xfrm>
            <a:off x="2384872" y="3127726"/>
            <a:ext cx="1615584" cy="5602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222831"/>
                </a:solidFill>
                <a:latin typeface="Calibri "/>
              </a:rPr>
              <a:t>Đăng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nhập</a:t>
            </a:r>
            <a:endParaRPr lang="en-US" sz="1600" dirty="0">
              <a:solidFill>
                <a:srgbClr val="222831"/>
              </a:solidFill>
              <a:latin typeface="Calibri 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656B2E-0AF0-A0EC-2373-E3A28EEA6894}"/>
              </a:ext>
            </a:extLst>
          </p:cNvPr>
          <p:cNvCxnSpPr>
            <a:cxnSpLocks/>
            <a:stCxn id="66" idx="3"/>
            <a:endCxn id="6" idx="2"/>
          </p:cNvCxnSpPr>
          <p:nvPr/>
        </p:nvCxnSpPr>
        <p:spPr>
          <a:xfrm>
            <a:off x="2013736" y="3269373"/>
            <a:ext cx="371136" cy="1384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8AC6DA0-43CE-E656-569D-F6206C9E8EFA}"/>
              </a:ext>
            </a:extLst>
          </p:cNvPr>
          <p:cNvSpPr/>
          <p:nvPr/>
        </p:nvSpPr>
        <p:spPr>
          <a:xfrm>
            <a:off x="3314094" y="2103055"/>
            <a:ext cx="1893622" cy="4882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222831"/>
                </a:solidFill>
                <a:latin typeface="Calibri "/>
              </a:rPr>
              <a:t>Xem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báo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cáo</a:t>
            </a:r>
            <a:endParaRPr lang="en-US" sz="1600" dirty="0">
              <a:solidFill>
                <a:srgbClr val="222831"/>
              </a:solidFill>
              <a:latin typeface="Calibri 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3B80D2-426E-9C8A-C465-8DA1AA65A02E}"/>
              </a:ext>
            </a:extLst>
          </p:cNvPr>
          <p:cNvSpPr/>
          <p:nvPr/>
        </p:nvSpPr>
        <p:spPr>
          <a:xfrm>
            <a:off x="4684258" y="3185604"/>
            <a:ext cx="2100415" cy="4882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222831"/>
                </a:solidFill>
                <a:latin typeface="Calibri "/>
              </a:rPr>
              <a:t>Quản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lý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hoá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đơn</a:t>
            </a:r>
            <a:endParaRPr lang="en-US" sz="1600" dirty="0">
              <a:solidFill>
                <a:srgbClr val="222831"/>
              </a:solidFill>
              <a:latin typeface="Calibri 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CD24317-79BC-CA7B-046A-913BFE342206}"/>
              </a:ext>
            </a:extLst>
          </p:cNvPr>
          <p:cNvSpPr/>
          <p:nvPr/>
        </p:nvSpPr>
        <p:spPr>
          <a:xfrm>
            <a:off x="2212641" y="4221467"/>
            <a:ext cx="4200183" cy="493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222831"/>
                </a:solidFill>
                <a:latin typeface="Calibri "/>
              </a:rPr>
              <a:t>Xem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lịch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sử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hoạt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động</a:t>
            </a:r>
            <a:endParaRPr lang="en-US" sz="1600" dirty="0">
              <a:solidFill>
                <a:srgbClr val="222831"/>
              </a:solidFill>
              <a:latin typeface="Calibri 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402ADE-96A8-C0D1-778D-D0C7264C8199}"/>
              </a:ext>
            </a:extLst>
          </p:cNvPr>
          <p:cNvSpPr txBox="1"/>
          <p:nvPr/>
        </p:nvSpPr>
        <p:spPr>
          <a:xfrm>
            <a:off x="878489" y="3007763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libri "/>
              </a:rPr>
              <a:t>Nhân</a:t>
            </a:r>
            <a:r>
              <a:rPr lang="en-US" sz="1400" dirty="0">
                <a:latin typeface="Calibri "/>
              </a:rPr>
              <a:t> Viên</a:t>
            </a:r>
          </a:p>
          <a:p>
            <a:r>
              <a:rPr lang="en-US" sz="1400" dirty="0">
                <a:latin typeface="Calibri "/>
              </a:rPr>
              <a:t>(</a:t>
            </a:r>
            <a:r>
              <a:rPr lang="en-US" sz="1400" dirty="0" err="1">
                <a:latin typeface="Calibri "/>
              </a:rPr>
              <a:t>người</a:t>
            </a:r>
            <a:r>
              <a:rPr lang="en-US" sz="1400" dirty="0">
                <a:latin typeface="Calibri "/>
              </a:rPr>
              <a:t> </a:t>
            </a:r>
            <a:r>
              <a:rPr lang="en-US" sz="1400" dirty="0" err="1">
                <a:latin typeface="Calibri "/>
              </a:rPr>
              <a:t>dùng</a:t>
            </a:r>
            <a:r>
              <a:rPr lang="en-US" sz="1400" dirty="0">
                <a:latin typeface="Calibri "/>
              </a:rPr>
              <a:t>)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C02B9D-2270-B5CF-A4FD-FA7984644230}"/>
              </a:ext>
            </a:extLst>
          </p:cNvPr>
          <p:cNvSpPr/>
          <p:nvPr/>
        </p:nvSpPr>
        <p:spPr>
          <a:xfrm>
            <a:off x="7647471" y="3271080"/>
            <a:ext cx="2393356" cy="4882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222831"/>
                </a:solidFill>
                <a:latin typeface="Calibri "/>
              </a:rPr>
              <a:t>Đăng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nhập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admin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6CFEFA4-DD4B-FCA8-90A4-7283D4DF697E}"/>
              </a:ext>
            </a:extLst>
          </p:cNvPr>
          <p:cNvSpPr/>
          <p:nvPr/>
        </p:nvSpPr>
        <p:spPr>
          <a:xfrm>
            <a:off x="7599186" y="1257799"/>
            <a:ext cx="2393356" cy="4882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222831"/>
                </a:solidFill>
                <a:latin typeface="Calibri "/>
              </a:rPr>
              <a:t>Quản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lý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sản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phẩm</a:t>
            </a:r>
            <a:endParaRPr lang="en-US" sz="1600" dirty="0">
              <a:solidFill>
                <a:srgbClr val="222831"/>
              </a:solidFill>
              <a:latin typeface="Calibri 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E4C71CA-70CF-0E68-DF8F-1EC523C5B77C}"/>
              </a:ext>
            </a:extLst>
          </p:cNvPr>
          <p:cNvSpPr/>
          <p:nvPr/>
        </p:nvSpPr>
        <p:spPr>
          <a:xfrm>
            <a:off x="5956243" y="1987931"/>
            <a:ext cx="2393356" cy="4882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222831"/>
                </a:solidFill>
                <a:latin typeface="Calibri "/>
              </a:rPr>
              <a:t>Quản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lý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danh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mục</a:t>
            </a:r>
            <a:endParaRPr lang="en-US" sz="1600" dirty="0">
              <a:solidFill>
                <a:srgbClr val="222831"/>
              </a:solidFill>
              <a:latin typeface="Calibri 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9E660C-EFF7-74AE-A50B-D25FDD99D56A}"/>
              </a:ext>
            </a:extLst>
          </p:cNvPr>
          <p:cNvSpPr/>
          <p:nvPr/>
        </p:nvSpPr>
        <p:spPr>
          <a:xfrm>
            <a:off x="5207716" y="4939711"/>
            <a:ext cx="2755451" cy="4882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222831"/>
                </a:solidFill>
                <a:latin typeface="Calibri "/>
              </a:rPr>
              <a:t>Quản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lý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nhà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cung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cấp</a:t>
            </a:r>
            <a:endParaRPr lang="en-US" sz="1600" dirty="0">
              <a:solidFill>
                <a:srgbClr val="222831"/>
              </a:solidFill>
              <a:latin typeface="Calibri 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2322969-B814-E3BE-3E77-39BC7672A203}"/>
              </a:ext>
            </a:extLst>
          </p:cNvPr>
          <p:cNvSpPr/>
          <p:nvPr/>
        </p:nvSpPr>
        <p:spPr>
          <a:xfrm>
            <a:off x="8235775" y="4867868"/>
            <a:ext cx="2755451" cy="4882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222831"/>
                </a:solidFill>
                <a:latin typeface="Calibri "/>
              </a:rPr>
              <a:t>Quản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lý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kho</a:t>
            </a:r>
            <a:r>
              <a:rPr lang="en-US" sz="16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1600" dirty="0" err="1">
                <a:solidFill>
                  <a:srgbClr val="222831"/>
                </a:solidFill>
                <a:latin typeface="Calibri "/>
              </a:rPr>
              <a:t>hàng</a:t>
            </a:r>
            <a:endParaRPr lang="en-US" sz="1600" dirty="0">
              <a:solidFill>
                <a:srgbClr val="222831"/>
              </a:solidFill>
              <a:latin typeface="Calibri 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F337C7-908F-18B0-CE52-D2F6F46F1592}"/>
              </a:ext>
            </a:extLst>
          </p:cNvPr>
          <p:cNvCxnSpPr>
            <a:stCxn id="87" idx="4"/>
            <a:endCxn id="71" idx="0"/>
          </p:cNvCxnSpPr>
          <p:nvPr/>
        </p:nvCxnSpPr>
        <p:spPr>
          <a:xfrm>
            <a:off x="8795864" y="1746021"/>
            <a:ext cx="48285" cy="152505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104B25B1-2120-A71C-6038-5C165AF89D5D}"/>
              </a:ext>
            </a:extLst>
          </p:cNvPr>
          <p:cNvSpPr txBox="1"/>
          <p:nvPr/>
        </p:nvSpPr>
        <p:spPr>
          <a:xfrm>
            <a:off x="8436076" y="4492577"/>
            <a:ext cx="1047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"/>
              </a:rPr>
              <a:t>&lt;&lt;extend&gt;&gt;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B898BB9-F68E-ADAF-7AC2-42FE48B8D779}"/>
              </a:ext>
            </a:extLst>
          </p:cNvPr>
          <p:cNvCxnSpPr>
            <a:cxnSpLocks/>
            <a:stCxn id="88" idx="5"/>
            <a:endCxn id="71" idx="1"/>
          </p:cNvCxnSpPr>
          <p:nvPr/>
        </p:nvCxnSpPr>
        <p:spPr>
          <a:xfrm flipH="1">
            <a:off x="7997970" y="2404655"/>
            <a:ext cx="1130" cy="93792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2E7DFC-DF30-CC18-628D-890D55C461F7}"/>
              </a:ext>
            </a:extLst>
          </p:cNvPr>
          <p:cNvCxnSpPr>
            <a:cxnSpLocks/>
            <a:stCxn id="89" idx="0"/>
            <a:endCxn id="71" idx="4"/>
          </p:cNvCxnSpPr>
          <p:nvPr/>
        </p:nvCxnSpPr>
        <p:spPr>
          <a:xfrm flipV="1">
            <a:off x="6585442" y="3759302"/>
            <a:ext cx="2258707" cy="118040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153F528-3AA3-6CB5-CF89-4594503FEDA1}"/>
              </a:ext>
            </a:extLst>
          </p:cNvPr>
          <p:cNvCxnSpPr>
            <a:cxnSpLocks/>
            <a:stCxn id="90" idx="0"/>
            <a:endCxn id="71" idx="5"/>
          </p:cNvCxnSpPr>
          <p:nvPr/>
        </p:nvCxnSpPr>
        <p:spPr>
          <a:xfrm flipV="1">
            <a:off x="9613501" y="3687804"/>
            <a:ext cx="76827" cy="118006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B7B8558-CB49-23E1-154C-CB10DA4C049B}"/>
              </a:ext>
            </a:extLst>
          </p:cNvPr>
          <p:cNvSpPr txBox="1"/>
          <p:nvPr/>
        </p:nvSpPr>
        <p:spPr>
          <a:xfrm>
            <a:off x="8914339" y="2745216"/>
            <a:ext cx="1047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"/>
              </a:rPr>
              <a:t>&lt;&lt;extend&gt;&gt;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95F9FF9-5FC2-1295-822F-268357F1EBF5}"/>
              </a:ext>
            </a:extLst>
          </p:cNvPr>
          <p:cNvSpPr txBox="1"/>
          <p:nvPr/>
        </p:nvSpPr>
        <p:spPr>
          <a:xfrm>
            <a:off x="7866575" y="4194170"/>
            <a:ext cx="1047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"/>
              </a:rPr>
              <a:t>&lt;&lt;extend&gt;&gt;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3D003FE-59A6-8510-A6EF-33D9BE767AE7}"/>
              </a:ext>
            </a:extLst>
          </p:cNvPr>
          <p:cNvSpPr txBox="1"/>
          <p:nvPr/>
        </p:nvSpPr>
        <p:spPr>
          <a:xfrm>
            <a:off x="6707044" y="3171665"/>
            <a:ext cx="1047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"/>
              </a:rPr>
              <a:t>&lt;&lt;extend&gt;&gt;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2F4CB62-E83D-37E3-3727-B898B73E1809}"/>
              </a:ext>
            </a:extLst>
          </p:cNvPr>
          <p:cNvCxnSpPr>
            <a:cxnSpLocks/>
            <a:endCxn id="71" idx="6"/>
          </p:cNvCxnSpPr>
          <p:nvPr/>
        </p:nvCxnSpPr>
        <p:spPr>
          <a:xfrm flipH="1">
            <a:off x="10040827" y="3451187"/>
            <a:ext cx="528094" cy="640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AAD6757-8EBD-5249-180F-FDBE7E164C12}"/>
              </a:ext>
            </a:extLst>
          </p:cNvPr>
          <p:cNvSpPr txBox="1"/>
          <p:nvPr/>
        </p:nvSpPr>
        <p:spPr>
          <a:xfrm>
            <a:off x="10380598" y="3877365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Calibri "/>
              </a:rPr>
              <a:t>Quản</a:t>
            </a:r>
            <a:r>
              <a:rPr lang="en-US" sz="1400" dirty="0">
                <a:latin typeface="Calibri "/>
              </a:rPr>
              <a:t> </a:t>
            </a:r>
            <a:r>
              <a:rPr lang="en-US" sz="1400" dirty="0" err="1">
                <a:latin typeface="Calibri "/>
              </a:rPr>
              <a:t>trị</a:t>
            </a:r>
            <a:r>
              <a:rPr lang="en-US" sz="1400" dirty="0">
                <a:latin typeface="Calibri "/>
              </a:rPr>
              <a:t> </a:t>
            </a:r>
            <a:r>
              <a:rPr lang="en-US" sz="1400" dirty="0" err="1">
                <a:latin typeface="Calibri "/>
              </a:rPr>
              <a:t>viên</a:t>
            </a:r>
            <a:endParaRPr lang="en-US" sz="1400" dirty="0">
              <a:latin typeface="Calibri 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07B121A-D05E-C0E9-13D2-5030E7CA0024}"/>
              </a:ext>
            </a:extLst>
          </p:cNvPr>
          <p:cNvSpPr txBox="1"/>
          <p:nvPr/>
        </p:nvSpPr>
        <p:spPr>
          <a:xfrm>
            <a:off x="3343098" y="362069"/>
            <a:ext cx="6126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USECASE TỔNG QUÁT</a:t>
            </a: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BD45D733-E3B4-3B61-3714-82757CBEE90D}"/>
              </a:ext>
            </a:extLst>
          </p:cNvPr>
          <p:cNvSpPr/>
          <p:nvPr/>
        </p:nvSpPr>
        <p:spPr>
          <a:xfrm>
            <a:off x="-3962400" y="-6548437"/>
            <a:ext cx="20116800" cy="20116800"/>
          </a:xfrm>
          <a:prstGeom prst="donut">
            <a:avLst>
              <a:gd name="adj" fmla="val 1634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  <a:latin typeface="Calibri 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2DD8951-49BF-EE5E-F2F4-4722AEBF8F8E}"/>
              </a:ext>
            </a:extLst>
          </p:cNvPr>
          <p:cNvSpPr/>
          <p:nvPr/>
        </p:nvSpPr>
        <p:spPr>
          <a:xfrm>
            <a:off x="12587864" y="-887857"/>
            <a:ext cx="26458606" cy="97155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0"/>
                </a:schemeClr>
              </a:gs>
              <a:gs pos="62000">
                <a:srgbClr val="427A93"/>
              </a:gs>
              <a:gs pos="100000">
                <a:srgbClr val="222831"/>
              </a:gs>
            </a:gsLst>
            <a:lin ang="0" scaled="0"/>
          </a:gradFill>
          <a:ln>
            <a:noFill/>
          </a:ln>
          <a:effectLst>
            <a:outerShdw blurRad="50800" dist="38100" dir="10800000" algn="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36695-D30C-57F6-B734-802A9ED537E5}"/>
              </a:ext>
            </a:extLst>
          </p:cNvPr>
          <p:cNvSpPr txBox="1"/>
          <p:nvPr/>
        </p:nvSpPr>
        <p:spPr>
          <a:xfrm>
            <a:off x="6105134" y="3827383"/>
            <a:ext cx="1047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"/>
              </a:rPr>
              <a:t>&lt;&lt;extend&gt;&gt;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6FE651-079C-51B2-CBCC-944EDE9A2BB2}"/>
              </a:ext>
            </a:extLst>
          </p:cNvPr>
          <p:cNvCxnSpPr>
            <a:cxnSpLocks/>
            <a:stCxn id="33" idx="6"/>
            <a:endCxn id="71" idx="2"/>
          </p:cNvCxnSpPr>
          <p:nvPr/>
        </p:nvCxnSpPr>
        <p:spPr>
          <a:xfrm>
            <a:off x="6784673" y="3429715"/>
            <a:ext cx="862798" cy="85476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0DE955-2E45-0EF5-770B-004D6FC85BC7}"/>
              </a:ext>
            </a:extLst>
          </p:cNvPr>
          <p:cNvCxnSpPr>
            <a:cxnSpLocks/>
            <a:stCxn id="42" idx="6"/>
            <a:endCxn id="71" idx="3"/>
          </p:cNvCxnSpPr>
          <p:nvPr/>
        </p:nvCxnSpPr>
        <p:spPr>
          <a:xfrm flipV="1">
            <a:off x="6412824" y="3687804"/>
            <a:ext cx="1585146" cy="780386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78BAC99-087C-51DA-F046-F0E9AF96CFBF}"/>
              </a:ext>
            </a:extLst>
          </p:cNvPr>
          <p:cNvSpPr txBox="1"/>
          <p:nvPr/>
        </p:nvSpPr>
        <p:spPr>
          <a:xfrm>
            <a:off x="6907570" y="2650417"/>
            <a:ext cx="1047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"/>
              </a:rPr>
              <a:t>&lt;&lt;extend&gt;&gt;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6AF72A-9BA6-D733-61E3-CC7AAEFB8512}"/>
              </a:ext>
            </a:extLst>
          </p:cNvPr>
          <p:cNvCxnSpPr>
            <a:cxnSpLocks/>
            <a:stCxn id="31" idx="6"/>
            <a:endCxn id="71" idx="1"/>
          </p:cNvCxnSpPr>
          <p:nvPr/>
        </p:nvCxnSpPr>
        <p:spPr>
          <a:xfrm>
            <a:off x="5207716" y="2347166"/>
            <a:ext cx="2790254" cy="99541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F15BB87-E28C-3C93-0DC8-385E141ABDE6}"/>
              </a:ext>
            </a:extLst>
          </p:cNvPr>
          <p:cNvSpPr txBox="1"/>
          <p:nvPr/>
        </p:nvSpPr>
        <p:spPr>
          <a:xfrm>
            <a:off x="5858455" y="2878979"/>
            <a:ext cx="1047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"/>
              </a:rPr>
              <a:t>&lt;&lt;extend&gt;&gt;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A128C0-7129-95B9-D614-D19E8B93C22A}"/>
              </a:ext>
            </a:extLst>
          </p:cNvPr>
          <p:cNvCxnSpPr>
            <a:cxnSpLocks/>
            <a:stCxn id="42" idx="0"/>
            <a:endCxn id="6" idx="5"/>
          </p:cNvCxnSpPr>
          <p:nvPr/>
        </p:nvCxnSpPr>
        <p:spPr>
          <a:xfrm flipH="1" flipV="1">
            <a:off x="3763859" y="3605912"/>
            <a:ext cx="548874" cy="61555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BA18711-7712-22FE-F6AA-80B2B1EAC287}"/>
              </a:ext>
            </a:extLst>
          </p:cNvPr>
          <p:cNvSpPr txBox="1"/>
          <p:nvPr/>
        </p:nvSpPr>
        <p:spPr>
          <a:xfrm>
            <a:off x="4064139" y="3800823"/>
            <a:ext cx="1047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"/>
              </a:rPr>
              <a:t>&lt;&lt;extend&gt;&gt;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B248E-3FC5-5429-C272-B74FBE2B4E03}"/>
              </a:ext>
            </a:extLst>
          </p:cNvPr>
          <p:cNvCxnSpPr>
            <a:cxnSpLocks/>
            <a:stCxn id="33" idx="2"/>
            <a:endCxn id="6" idx="6"/>
          </p:cNvCxnSpPr>
          <p:nvPr/>
        </p:nvCxnSpPr>
        <p:spPr>
          <a:xfrm flipH="1" flipV="1">
            <a:off x="4000456" y="3407841"/>
            <a:ext cx="683802" cy="2187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9465ACF-DBE4-BE2D-9A11-BD3F54B11C19}"/>
              </a:ext>
            </a:extLst>
          </p:cNvPr>
          <p:cNvSpPr txBox="1"/>
          <p:nvPr/>
        </p:nvSpPr>
        <p:spPr>
          <a:xfrm>
            <a:off x="3837703" y="3443677"/>
            <a:ext cx="1047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"/>
              </a:rPr>
              <a:t>&lt;&lt;extend&gt;&gt;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D69190-0B2A-BCF7-EEA5-53657672D334}"/>
              </a:ext>
            </a:extLst>
          </p:cNvPr>
          <p:cNvCxnSpPr>
            <a:cxnSpLocks/>
            <a:stCxn id="31" idx="4"/>
            <a:endCxn id="6" idx="7"/>
          </p:cNvCxnSpPr>
          <p:nvPr/>
        </p:nvCxnSpPr>
        <p:spPr>
          <a:xfrm flipH="1">
            <a:off x="3763859" y="2591277"/>
            <a:ext cx="497046" cy="61849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175F27B-95FC-5C2B-1649-6445018B19A4}"/>
              </a:ext>
            </a:extLst>
          </p:cNvPr>
          <p:cNvSpPr txBox="1"/>
          <p:nvPr/>
        </p:nvSpPr>
        <p:spPr>
          <a:xfrm>
            <a:off x="4002278" y="2821393"/>
            <a:ext cx="1047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"/>
              </a:rPr>
              <a:t>&lt;&lt;extend&gt;&gt;</a:t>
            </a:r>
          </a:p>
        </p:txBody>
      </p:sp>
    </p:spTree>
    <p:extLst>
      <p:ext uri="{BB962C8B-B14F-4D97-AF65-F5344CB8AC3E}">
        <p14:creationId xmlns:p14="http://schemas.microsoft.com/office/powerpoint/2010/main" val="1846091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3" grpId="0" animBg="1"/>
      <p:bldP spid="42" grpId="0" animBg="1"/>
      <p:bldP spid="66" grpId="0"/>
      <p:bldP spid="71" grpId="0" animBg="1"/>
      <p:bldP spid="87" grpId="0" animBg="1"/>
      <p:bldP spid="88" grpId="0" animBg="1"/>
      <p:bldP spid="89" grpId="0" animBg="1"/>
      <p:bldP spid="90" grpId="0" animBg="1"/>
      <p:bldP spid="93" grpId="0"/>
      <p:bldP spid="93" grpId="1"/>
      <p:bldP spid="103" grpId="0"/>
      <p:bldP spid="103" grpId="1"/>
      <p:bldP spid="104" grpId="0"/>
      <p:bldP spid="104" grpId="1"/>
      <p:bldP spid="105" grpId="0"/>
      <p:bldP spid="105" grpId="1"/>
      <p:bldP spid="111" grpId="0"/>
      <p:bldP spid="14" grpId="0"/>
      <p:bldP spid="14" grpId="1"/>
      <p:bldP spid="39" grpId="0"/>
      <p:bldP spid="39" grpId="1"/>
      <p:bldP spid="44" grpId="0"/>
      <p:bldP spid="44" grpId="1"/>
      <p:bldP spid="52" grpId="0"/>
      <p:bldP spid="52" grpId="1"/>
      <p:bldP spid="57" grpId="0"/>
      <p:bldP spid="57" grpId="1"/>
      <p:bldP spid="62" grpId="0"/>
      <p:bldP spid="6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D9BA4-868A-C4A5-244C-553B803A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87" y="654456"/>
            <a:ext cx="8693966" cy="5849545"/>
          </a:xfrm>
          <a:prstGeom prst="rect">
            <a:avLst/>
          </a:prstGeom>
        </p:spPr>
      </p:pic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BD45D733-E3B4-3B61-3714-82757CBEE90D}"/>
              </a:ext>
            </a:extLst>
          </p:cNvPr>
          <p:cNvSpPr/>
          <p:nvPr/>
        </p:nvSpPr>
        <p:spPr>
          <a:xfrm>
            <a:off x="-3962400" y="-6548437"/>
            <a:ext cx="20116800" cy="20116800"/>
          </a:xfrm>
          <a:prstGeom prst="donut">
            <a:avLst>
              <a:gd name="adj" fmla="val 1634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  <a:latin typeface="Calibri 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90572" y="1062717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 rot="16200000"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 rot="5400000">
            <a:off x="1078124" y="5846803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981944" y="486786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07B121A-D05E-C0E9-13D2-5030E7CA0024}"/>
              </a:ext>
            </a:extLst>
          </p:cNvPr>
          <p:cNvSpPr txBox="1"/>
          <p:nvPr/>
        </p:nvSpPr>
        <p:spPr>
          <a:xfrm>
            <a:off x="4920450" y="362069"/>
            <a:ext cx="2972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CLASS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529C4-5C96-3694-66CA-92F8C556B414}"/>
              </a:ext>
            </a:extLst>
          </p:cNvPr>
          <p:cNvSpPr/>
          <p:nvPr/>
        </p:nvSpPr>
        <p:spPr>
          <a:xfrm>
            <a:off x="-28365130" y="-1347787"/>
            <a:ext cx="26458606" cy="97155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rgbClr val="427A93"/>
              </a:gs>
              <a:gs pos="100000">
                <a:srgbClr val="222831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0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BD45D733-E3B4-3B61-3714-82757CBEE90D}"/>
              </a:ext>
            </a:extLst>
          </p:cNvPr>
          <p:cNvSpPr/>
          <p:nvPr/>
        </p:nvSpPr>
        <p:spPr>
          <a:xfrm>
            <a:off x="-3962400" y="-6548437"/>
            <a:ext cx="20116800" cy="20116800"/>
          </a:xfrm>
          <a:prstGeom prst="donut">
            <a:avLst>
              <a:gd name="adj" fmla="val 49981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  <a:latin typeface="Calibri 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1004972" y="546735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 rot="16200000"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 rot="5400000">
            <a:off x="547772" y="494102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064202" y="536316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36F23-CA58-DBAB-0FFC-D96C395D932A}"/>
              </a:ext>
            </a:extLst>
          </p:cNvPr>
          <p:cNvSpPr/>
          <p:nvPr/>
        </p:nvSpPr>
        <p:spPr>
          <a:xfrm>
            <a:off x="1086144" y="1697400"/>
            <a:ext cx="213552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cap="none" spc="0" dirty="0">
                <a:ln w="10160"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100000">
                        <a:srgbClr val="222831"/>
                      </a:gs>
                    </a:gsLst>
                    <a:lin ang="5400000" scaled="1"/>
                  </a:gradFill>
                  <a:prstDash val="solid"/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D918-99AC-1C5B-2830-5E90D0920EB5}"/>
              </a:ext>
            </a:extLst>
          </p:cNvPr>
          <p:cNvSpPr txBox="1"/>
          <p:nvPr/>
        </p:nvSpPr>
        <p:spPr>
          <a:xfrm>
            <a:off x="2650986" y="3002131"/>
            <a:ext cx="6890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EEEE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SẢN PHẨM</a:t>
            </a:r>
          </a:p>
        </p:txBody>
      </p:sp>
    </p:spTree>
    <p:extLst>
      <p:ext uri="{BB962C8B-B14F-4D97-AF65-F5344CB8AC3E}">
        <p14:creationId xmlns:p14="http://schemas.microsoft.com/office/powerpoint/2010/main" val="102735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0000">
        <p159:morph option="byObject"/>
      </p:transition>
    </mc:Choice>
    <mc:Fallback xmlns="">
      <p:transition spd="slow" advTm="2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BD45D733-E3B4-3B61-3714-82757CBEE90D}"/>
              </a:ext>
            </a:extLst>
          </p:cNvPr>
          <p:cNvSpPr/>
          <p:nvPr/>
        </p:nvSpPr>
        <p:spPr>
          <a:xfrm>
            <a:off x="-3962400" y="-6548437"/>
            <a:ext cx="20116800" cy="20116800"/>
          </a:xfrm>
          <a:prstGeom prst="donut">
            <a:avLst>
              <a:gd name="adj" fmla="val 1701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  <a:latin typeface="Calibri 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1004972" y="546735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 rot="16200000"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 rot="5400000">
            <a:off x="547772" y="494102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064202" y="536316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16960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BD45D733-E3B4-3B61-3714-82757CBEE90D}"/>
              </a:ext>
            </a:extLst>
          </p:cNvPr>
          <p:cNvSpPr/>
          <p:nvPr/>
        </p:nvSpPr>
        <p:spPr>
          <a:xfrm>
            <a:off x="-3962400" y="-6548437"/>
            <a:ext cx="20116800" cy="20116800"/>
          </a:xfrm>
          <a:prstGeom prst="donut">
            <a:avLst>
              <a:gd name="adj" fmla="val 49981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  <a:latin typeface="Calibri 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1004972" y="546735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 rot="16200000"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 rot="5400000">
            <a:off x="547772" y="494102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064202" y="536316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36F23-CA58-DBAB-0FFC-D96C395D932A}"/>
              </a:ext>
            </a:extLst>
          </p:cNvPr>
          <p:cNvSpPr/>
          <p:nvPr/>
        </p:nvSpPr>
        <p:spPr>
          <a:xfrm>
            <a:off x="2067544" y="89535"/>
            <a:ext cx="213552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dirty="0">
                <a:ln w="10160"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100000">
                        <a:srgbClr val="222831"/>
                      </a:gs>
                    </a:gsLst>
                    <a:lin ang="5400000" scaled="1"/>
                  </a:gradFill>
                  <a:prstDash val="solid"/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sz="23900" b="1" cap="none" spc="0" dirty="0">
              <a:ln w="1016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rgbClr val="222831"/>
                    </a:gs>
                  </a:gsLst>
                  <a:lin ang="5400000" scaled="1"/>
                </a:gradFill>
                <a:prstDash val="solid"/>
              </a:ln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D918-99AC-1C5B-2830-5E90D0920EB5}"/>
              </a:ext>
            </a:extLst>
          </p:cNvPr>
          <p:cNvSpPr txBox="1"/>
          <p:nvPr/>
        </p:nvSpPr>
        <p:spPr>
          <a:xfrm>
            <a:off x="1992953" y="1536174"/>
            <a:ext cx="820609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EEEE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 CHẾ</a:t>
            </a:r>
          </a:p>
          <a:p>
            <a:pPr algn="ctr"/>
            <a:r>
              <a:rPr lang="en-US" sz="6000" b="1" dirty="0">
                <a:solidFill>
                  <a:srgbClr val="EEEEE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</a:t>
            </a:r>
          </a:p>
          <a:p>
            <a:pPr algn="ctr"/>
            <a:r>
              <a:rPr lang="en-US" sz="6000" b="1" dirty="0">
                <a:solidFill>
                  <a:srgbClr val="EEEEE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 PHÁT TRIỂN</a:t>
            </a:r>
          </a:p>
          <a:p>
            <a:pPr algn="ctr"/>
            <a:r>
              <a:rPr lang="en-US" sz="6000" b="1" dirty="0">
                <a:solidFill>
                  <a:srgbClr val="EEEEE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 TÀI</a:t>
            </a:r>
          </a:p>
        </p:txBody>
      </p:sp>
    </p:spTree>
    <p:extLst>
      <p:ext uri="{BB962C8B-B14F-4D97-AF65-F5344CB8AC3E}">
        <p14:creationId xmlns:p14="http://schemas.microsoft.com/office/powerpoint/2010/main" val="74107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0000">
        <p159:morph option="byObject"/>
      </p:transition>
    </mc:Choice>
    <mc:Fallback xmlns="">
      <p:transition spd="slow" advTm="2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BD45D733-E3B4-3B61-3714-82757CBEE90D}"/>
              </a:ext>
            </a:extLst>
          </p:cNvPr>
          <p:cNvSpPr>
            <a:spLocks noChangeAspect="1"/>
          </p:cNvSpPr>
          <p:nvPr/>
        </p:nvSpPr>
        <p:spPr>
          <a:xfrm>
            <a:off x="-765048" y="1475881"/>
            <a:ext cx="3657600" cy="3657600"/>
          </a:xfrm>
          <a:prstGeom prst="donut">
            <a:avLst>
              <a:gd name="adj" fmla="val 2008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  <a:latin typeface="Calibri 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1004972" y="546735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 rot="16200000"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 rot="5400000">
            <a:off x="547772" y="494102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064202" y="536316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2AE8A-9F1D-14CA-F5B2-59E321C1C9BE}"/>
              </a:ext>
            </a:extLst>
          </p:cNvPr>
          <p:cNvSpPr txBox="1"/>
          <p:nvPr/>
        </p:nvSpPr>
        <p:spPr>
          <a:xfrm>
            <a:off x="431800" y="2646737"/>
            <a:ext cx="171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 CHẾ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3C0F44-7525-523A-89AD-ADF152905302}"/>
              </a:ext>
            </a:extLst>
          </p:cNvPr>
          <p:cNvSpPr/>
          <p:nvPr/>
        </p:nvSpPr>
        <p:spPr>
          <a:xfrm>
            <a:off x="3219450" y="1621412"/>
            <a:ext cx="7664450" cy="3148552"/>
          </a:xfrm>
          <a:prstGeom prst="roundRect">
            <a:avLst>
              <a:gd name="adj" fmla="val 0"/>
            </a:avLst>
          </a:prstGeom>
          <a:ln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92500"/>
                      <a:gd name="connsiteY0" fmla="*/ 0 h 914400"/>
                      <a:gd name="connsiteX1" fmla="*/ 0 w 3492500"/>
                      <a:gd name="connsiteY1" fmla="*/ 0 h 914400"/>
                      <a:gd name="connsiteX2" fmla="*/ 547158 w 3492500"/>
                      <a:gd name="connsiteY2" fmla="*/ 0 h 914400"/>
                      <a:gd name="connsiteX3" fmla="*/ 1024467 w 3492500"/>
                      <a:gd name="connsiteY3" fmla="*/ 0 h 914400"/>
                      <a:gd name="connsiteX4" fmla="*/ 1536700 w 3492500"/>
                      <a:gd name="connsiteY4" fmla="*/ 0 h 914400"/>
                      <a:gd name="connsiteX5" fmla="*/ 2153708 w 3492500"/>
                      <a:gd name="connsiteY5" fmla="*/ 0 h 914400"/>
                      <a:gd name="connsiteX6" fmla="*/ 2700867 w 3492500"/>
                      <a:gd name="connsiteY6" fmla="*/ 0 h 914400"/>
                      <a:gd name="connsiteX7" fmla="*/ 3492500 w 3492500"/>
                      <a:gd name="connsiteY7" fmla="*/ 0 h 914400"/>
                      <a:gd name="connsiteX8" fmla="*/ 3492500 w 3492500"/>
                      <a:gd name="connsiteY8" fmla="*/ 0 h 914400"/>
                      <a:gd name="connsiteX9" fmla="*/ 3492500 w 3492500"/>
                      <a:gd name="connsiteY9" fmla="*/ 466344 h 914400"/>
                      <a:gd name="connsiteX10" fmla="*/ 3492500 w 3492500"/>
                      <a:gd name="connsiteY10" fmla="*/ 914400 h 914400"/>
                      <a:gd name="connsiteX11" fmla="*/ 3492500 w 3492500"/>
                      <a:gd name="connsiteY11" fmla="*/ 914400 h 914400"/>
                      <a:gd name="connsiteX12" fmla="*/ 2910417 w 3492500"/>
                      <a:gd name="connsiteY12" fmla="*/ 914400 h 914400"/>
                      <a:gd name="connsiteX13" fmla="*/ 2398183 w 3492500"/>
                      <a:gd name="connsiteY13" fmla="*/ 914400 h 914400"/>
                      <a:gd name="connsiteX14" fmla="*/ 1746250 w 3492500"/>
                      <a:gd name="connsiteY14" fmla="*/ 914400 h 914400"/>
                      <a:gd name="connsiteX15" fmla="*/ 1199092 w 3492500"/>
                      <a:gd name="connsiteY15" fmla="*/ 914400 h 914400"/>
                      <a:gd name="connsiteX16" fmla="*/ 721783 w 3492500"/>
                      <a:gd name="connsiteY16" fmla="*/ 914400 h 914400"/>
                      <a:gd name="connsiteX17" fmla="*/ 0 w 3492500"/>
                      <a:gd name="connsiteY17" fmla="*/ 914400 h 914400"/>
                      <a:gd name="connsiteX18" fmla="*/ 0 w 3492500"/>
                      <a:gd name="connsiteY18" fmla="*/ 914400 h 914400"/>
                      <a:gd name="connsiteX19" fmla="*/ 0 w 3492500"/>
                      <a:gd name="connsiteY19" fmla="*/ 475488 h 914400"/>
                      <a:gd name="connsiteX20" fmla="*/ 0 w 3492500"/>
                      <a:gd name="connsiteY20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492500" h="914400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7420" y="-17769"/>
                          <a:pt x="402289" y="51550"/>
                          <a:pt x="547158" y="0"/>
                        </a:cubicBezTo>
                        <a:cubicBezTo>
                          <a:pt x="692027" y="-51550"/>
                          <a:pt x="890009" y="9762"/>
                          <a:pt x="1024467" y="0"/>
                        </a:cubicBezTo>
                        <a:cubicBezTo>
                          <a:pt x="1158925" y="-9762"/>
                          <a:pt x="1315446" y="16278"/>
                          <a:pt x="1536700" y="0"/>
                        </a:cubicBezTo>
                        <a:cubicBezTo>
                          <a:pt x="1757954" y="-16278"/>
                          <a:pt x="1942245" y="70059"/>
                          <a:pt x="2153708" y="0"/>
                        </a:cubicBezTo>
                        <a:cubicBezTo>
                          <a:pt x="2365171" y="-70059"/>
                          <a:pt x="2530087" y="36057"/>
                          <a:pt x="2700867" y="0"/>
                        </a:cubicBezTo>
                        <a:cubicBezTo>
                          <a:pt x="2871647" y="-36057"/>
                          <a:pt x="3325879" y="8922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12622" y="182779"/>
                          <a:pt x="3442134" y="369710"/>
                          <a:pt x="3492500" y="466344"/>
                        </a:cubicBezTo>
                        <a:cubicBezTo>
                          <a:pt x="3542866" y="562978"/>
                          <a:pt x="3450600" y="746639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52474" y="955551"/>
                          <a:pt x="3138626" y="899237"/>
                          <a:pt x="2910417" y="914400"/>
                        </a:cubicBezTo>
                        <a:cubicBezTo>
                          <a:pt x="2682208" y="929563"/>
                          <a:pt x="2640484" y="897705"/>
                          <a:pt x="2398183" y="914400"/>
                        </a:cubicBezTo>
                        <a:cubicBezTo>
                          <a:pt x="2155882" y="931095"/>
                          <a:pt x="1894807" y="871387"/>
                          <a:pt x="1746250" y="914400"/>
                        </a:cubicBezTo>
                        <a:cubicBezTo>
                          <a:pt x="1597693" y="957413"/>
                          <a:pt x="1417600" y="853570"/>
                          <a:pt x="1199092" y="914400"/>
                        </a:cubicBezTo>
                        <a:cubicBezTo>
                          <a:pt x="980584" y="975230"/>
                          <a:pt x="874988" y="905484"/>
                          <a:pt x="721783" y="914400"/>
                        </a:cubicBezTo>
                        <a:cubicBezTo>
                          <a:pt x="568578" y="923316"/>
                          <a:pt x="289358" y="912265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14296" y="798307"/>
                          <a:pt x="12054" y="667519"/>
                          <a:pt x="0" y="475488"/>
                        </a:cubicBezTo>
                        <a:cubicBezTo>
                          <a:pt x="-12054" y="283457"/>
                          <a:pt x="49629" y="125919"/>
                          <a:pt x="0" y="0"/>
                        </a:cubicBezTo>
                        <a:close/>
                      </a:path>
                      <a:path w="3492500" h="914400" stroke="0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66088" y="-33228"/>
                          <a:pt x="280515" y="3529"/>
                          <a:pt x="547158" y="0"/>
                        </a:cubicBezTo>
                        <a:cubicBezTo>
                          <a:pt x="813801" y="-3529"/>
                          <a:pt x="840579" y="55118"/>
                          <a:pt x="1024467" y="0"/>
                        </a:cubicBezTo>
                        <a:cubicBezTo>
                          <a:pt x="1208355" y="-55118"/>
                          <a:pt x="1449710" y="6285"/>
                          <a:pt x="1676400" y="0"/>
                        </a:cubicBezTo>
                        <a:cubicBezTo>
                          <a:pt x="1903090" y="-6285"/>
                          <a:pt x="1991074" y="53061"/>
                          <a:pt x="2223558" y="0"/>
                        </a:cubicBezTo>
                        <a:cubicBezTo>
                          <a:pt x="2456042" y="-53061"/>
                          <a:pt x="2541446" y="19547"/>
                          <a:pt x="2770717" y="0"/>
                        </a:cubicBezTo>
                        <a:cubicBezTo>
                          <a:pt x="2999988" y="-19547"/>
                          <a:pt x="3137786" y="3343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08975" y="149396"/>
                          <a:pt x="3470175" y="317508"/>
                          <a:pt x="3492500" y="438912"/>
                        </a:cubicBezTo>
                        <a:cubicBezTo>
                          <a:pt x="3514825" y="560316"/>
                          <a:pt x="3489114" y="738085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09623" y="970977"/>
                          <a:pt x="3088920" y="853482"/>
                          <a:pt x="2980267" y="914400"/>
                        </a:cubicBezTo>
                        <a:cubicBezTo>
                          <a:pt x="2871614" y="975318"/>
                          <a:pt x="2547226" y="855501"/>
                          <a:pt x="2398183" y="914400"/>
                        </a:cubicBezTo>
                        <a:cubicBezTo>
                          <a:pt x="2249140" y="973299"/>
                          <a:pt x="1943967" y="860440"/>
                          <a:pt x="1816100" y="914400"/>
                        </a:cubicBezTo>
                        <a:cubicBezTo>
                          <a:pt x="1688233" y="968360"/>
                          <a:pt x="1514101" y="895945"/>
                          <a:pt x="1268942" y="914400"/>
                        </a:cubicBezTo>
                        <a:cubicBezTo>
                          <a:pt x="1023783" y="932855"/>
                          <a:pt x="752027" y="853050"/>
                          <a:pt x="617008" y="914400"/>
                        </a:cubicBezTo>
                        <a:cubicBezTo>
                          <a:pt x="481989" y="975750"/>
                          <a:pt x="203556" y="870996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42817" y="801466"/>
                          <a:pt x="21073" y="585128"/>
                          <a:pt x="0" y="475488"/>
                        </a:cubicBezTo>
                        <a:cubicBezTo>
                          <a:pt x="-21073" y="365848"/>
                          <a:pt x="21243" y="1205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Chưa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áp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được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mô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thiết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kế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MVC.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Đồng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thời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p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hần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mềm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còn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thiếu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nhiều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chức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chưa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hoàn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thiện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như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:</a:t>
            </a:r>
          </a:p>
          <a:p>
            <a:pPr algn="just"/>
            <a:r>
              <a:rPr lang="en-US" sz="2400" dirty="0" err="1">
                <a:solidFill>
                  <a:srgbClr val="000000"/>
                </a:solidFill>
                <a:latin typeface="Calibri "/>
              </a:rPr>
              <a:t>chưa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xây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dựng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được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những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chức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năng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như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thanh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toán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hoá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đơn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quản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lý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chi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tiết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sản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phẩm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,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…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chưa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có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chức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năng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sao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lưu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và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phục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hồi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dữ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liệu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,…</a:t>
            </a:r>
            <a:endParaRPr lang="en-US" sz="2400" dirty="0">
              <a:latin typeface="Calibri 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97BD18-E2CC-DF04-FB48-C2C0D2B8E217}"/>
              </a:ext>
            </a:extLst>
          </p:cNvPr>
          <p:cNvGrpSpPr/>
          <p:nvPr/>
        </p:nvGrpSpPr>
        <p:grpSpPr>
          <a:xfrm>
            <a:off x="3134805" y="1528910"/>
            <a:ext cx="812599" cy="738811"/>
            <a:chOff x="10064202" y="2913437"/>
            <a:chExt cx="457200" cy="4572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E88818-8ABF-D9DB-1596-BEA9550D1DEE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3437"/>
              <a:ext cx="0" cy="4572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C3A27D-6980-BE2A-6C1D-DA6C645D5A4D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6034"/>
              <a:ext cx="4572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271818-C176-BF5C-400B-9B893DE1510E}"/>
              </a:ext>
            </a:extLst>
          </p:cNvPr>
          <p:cNvGrpSpPr/>
          <p:nvPr/>
        </p:nvGrpSpPr>
        <p:grpSpPr>
          <a:xfrm rot="16200000" flipV="1">
            <a:off x="10225148" y="4092163"/>
            <a:ext cx="738811" cy="812599"/>
            <a:chOff x="10064202" y="2913437"/>
            <a:chExt cx="457200" cy="4572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7E3E8B-2550-7632-DDCD-CA06DDD7A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3437"/>
              <a:ext cx="0" cy="4572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A3DF-33DF-FBA6-5FC4-A86942C9F204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6034"/>
              <a:ext cx="4572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484996-3DF5-4743-1813-9C12D6D554DC}"/>
              </a:ext>
            </a:extLst>
          </p:cNvPr>
          <p:cNvSpPr txBox="1"/>
          <p:nvPr/>
        </p:nvSpPr>
        <p:spPr>
          <a:xfrm rot="2615765">
            <a:off x="-2266317" y="4338576"/>
            <a:ext cx="2321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356650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BD45D733-E3B4-3B61-3714-82757CBEE90D}"/>
              </a:ext>
            </a:extLst>
          </p:cNvPr>
          <p:cNvSpPr>
            <a:spLocks noChangeAspect="1"/>
          </p:cNvSpPr>
          <p:nvPr/>
        </p:nvSpPr>
        <p:spPr>
          <a:xfrm>
            <a:off x="-765048" y="1475881"/>
            <a:ext cx="3657600" cy="3657600"/>
          </a:xfrm>
          <a:prstGeom prst="donut">
            <a:avLst>
              <a:gd name="adj" fmla="val 2008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  <a:latin typeface="Calibri 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1004972" y="546735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 rot="16200000"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 rot="5400000">
            <a:off x="547772" y="494102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064202" y="536316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  <a:latin typeface="Calibri 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2AE8A-9F1D-14CA-F5B2-59E321C1C9BE}"/>
              </a:ext>
            </a:extLst>
          </p:cNvPr>
          <p:cNvSpPr txBox="1"/>
          <p:nvPr/>
        </p:nvSpPr>
        <p:spPr>
          <a:xfrm rot="18532432">
            <a:off x="-2207039" y="1007703"/>
            <a:ext cx="171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 CHẾ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3C0F44-7525-523A-89AD-ADF152905302}"/>
              </a:ext>
            </a:extLst>
          </p:cNvPr>
          <p:cNvSpPr/>
          <p:nvPr/>
        </p:nvSpPr>
        <p:spPr>
          <a:xfrm>
            <a:off x="3219450" y="-4550788"/>
            <a:ext cx="7455728" cy="3148552"/>
          </a:xfrm>
          <a:prstGeom prst="roundRect">
            <a:avLst>
              <a:gd name="adj" fmla="val 0"/>
            </a:avLst>
          </a:prstGeom>
          <a:ln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92500"/>
                      <a:gd name="connsiteY0" fmla="*/ 0 h 914400"/>
                      <a:gd name="connsiteX1" fmla="*/ 0 w 3492500"/>
                      <a:gd name="connsiteY1" fmla="*/ 0 h 914400"/>
                      <a:gd name="connsiteX2" fmla="*/ 547158 w 3492500"/>
                      <a:gd name="connsiteY2" fmla="*/ 0 h 914400"/>
                      <a:gd name="connsiteX3" fmla="*/ 1024467 w 3492500"/>
                      <a:gd name="connsiteY3" fmla="*/ 0 h 914400"/>
                      <a:gd name="connsiteX4" fmla="*/ 1536700 w 3492500"/>
                      <a:gd name="connsiteY4" fmla="*/ 0 h 914400"/>
                      <a:gd name="connsiteX5" fmla="*/ 2153708 w 3492500"/>
                      <a:gd name="connsiteY5" fmla="*/ 0 h 914400"/>
                      <a:gd name="connsiteX6" fmla="*/ 2700867 w 3492500"/>
                      <a:gd name="connsiteY6" fmla="*/ 0 h 914400"/>
                      <a:gd name="connsiteX7" fmla="*/ 3492500 w 3492500"/>
                      <a:gd name="connsiteY7" fmla="*/ 0 h 914400"/>
                      <a:gd name="connsiteX8" fmla="*/ 3492500 w 3492500"/>
                      <a:gd name="connsiteY8" fmla="*/ 0 h 914400"/>
                      <a:gd name="connsiteX9" fmla="*/ 3492500 w 3492500"/>
                      <a:gd name="connsiteY9" fmla="*/ 466344 h 914400"/>
                      <a:gd name="connsiteX10" fmla="*/ 3492500 w 3492500"/>
                      <a:gd name="connsiteY10" fmla="*/ 914400 h 914400"/>
                      <a:gd name="connsiteX11" fmla="*/ 3492500 w 3492500"/>
                      <a:gd name="connsiteY11" fmla="*/ 914400 h 914400"/>
                      <a:gd name="connsiteX12" fmla="*/ 2910417 w 3492500"/>
                      <a:gd name="connsiteY12" fmla="*/ 914400 h 914400"/>
                      <a:gd name="connsiteX13" fmla="*/ 2398183 w 3492500"/>
                      <a:gd name="connsiteY13" fmla="*/ 914400 h 914400"/>
                      <a:gd name="connsiteX14" fmla="*/ 1746250 w 3492500"/>
                      <a:gd name="connsiteY14" fmla="*/ 914400 h 914400"/>
                      <a:gd name="connsiteX15" fmla="*/ 1199092 w 3492500"/>
                      <a:gd name="connsiteY15" fmla="*/ 914400 h 914400"/>
                      <a:gd name="connsiteX16" fmla="*/ 721783 w 3492500"/>
                      <a:gd name="connsiteY16" fmla="*/ 914400 h 914400"/>
                      <a:gd name="connsiteX17" fmla="*/ 0 w 3492500"/>
                      <a:gd name="connsiteY17" fmla="*/ 914400 h 914400"/>
                      <a:gd name="connsiteX18" fmla="*/ 0 w 3492500"/>
                      <a:gd name="connsiteY18" fmla="*/ 914400 h 914400"/>
                      <a:gd name="connsiteX19" fmla="*/ 0 w 3492500"/>
                      <a:gd name="connsiteY19" fmla="*/ 475488 h 914400"/>
                      <a:gd name="connsiteX20" fmla="*/ 0 w 3492500"/>
                      <a:gd name="connsiteY20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492500" h="914400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7420" y="-17769"/>
                          <a:pt x="402289" y="51550"/>
                          <a:pt x="547158" y="0"/>
                        </a:cubicBezTo>
                        <a:cubicBezTo>
                          <a:pt x="692027" y="-51550"/>
                          <a:pt x="890009" y="9762"/>
                          <a:pt x="1024467" y="0"/>
                        </a:cubicBezTo>
                        <a:cubicBezTo>
                          <a:pt x="1158925" y="-9762"/>
                          <a:pt x="1315446" y="16278"/>
                          <a:pt x="1536700" y="0"/>
                        </a:cubicBezTo>
                        <a:cubicBezTo>
                          <a:pt x="1757954" y="-16278"/>
                          <a:pt x="1942245" y="70059"/>
                          <a:pt x="2153708" y="0"/>
                        </a:cubicBezTo>
                        <a:cubicBezTo>
                          <a:pt x="2365171" y="-70059"/>
                          <a:pt x="2530087" y="36057"/>
                          <a:pt x="2700867" y="0"/>
                        </a:cubicBezTo>
                        <a:cubicBezTo>
                          <a:pt x="2871647" y="-36057"/>
                          <a:pt x="3325879" y="8922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12622" y="182779"/>
                          <a:pt x="3442134" y="369710"/>
                          <a:pt x="3492500" y="466344"/>
                        </a:cubicBezTo>
                        <a:cubicBezTo>
                          <a:pt x="3542866" y="562978"/>
                          <a:pt x="3450600" y="746639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52474" y="955551"/>
                          <a:pt x="3138626" y="899237"/>
                          <a:pt x="2910417" y="914400"/>
                        </a:cubicBezTo>
                        <a:cubicBezTo>
                          <a:pt x="2682208" y="929563"/>
                          <a:pt x="2640484" y="897705"/>
                          <a:pt x="2398183" y="914400"/>
                        </a:cubicBezTo>
                        <a:cubicBezTo>
                          <a:pt x="2155882" y="931095"/>
                          <a:pt x="1894807" y="871387"/>
                          <a:pt x="1746250" y="914400"/>
                        </a:cubicBezTo>
                        <a:cubicBezTo>
                          <a:pt x="1597693" y="957413"/>
                          <a:pt x="1417600" y="853570"/>
                          <a:pt x="1199092" y="914400"/>
                        </a:cubicBezTo>
                        <a:cubicBezTo>
                          <a:pt x="980584" y="975230"/>
                          <a:pt x="874988" y="905484"/>
                          <a:pt x="721783" y="914400"/>
                        </a:cubicBezTo>
                        <a:cubicBezTo>
                          <a:pt x="568578" y="923316"/>
                          <a:pt x="289358" y="912265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14296" y="798307"/>
                          <a:pt x="12054" y="667519"/>
                          <a:pt x="0" y="475488"/>
                        </a:cubicBezTo>
                        <a:cubicBezTo>
                          <a:pt x="-12054" y="283457"/>
                          <a:pt x="49629" y="125919"/>
                          <a:pt x="0" y="0"/>
                        </a:cubicBezTo>
                        <a:close/>
                      </a:path>
                      <a:path w="3492500" h="914400" stroke="0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66088" y="-33228"/>
                          <a:pt x="280515" y="3529"/>
                          <a:pt x="547158" y="0"/>
                        </a:cubicBezTo>
                        <a:cubicBezTo>
                          <a:pt x="813801" y="-3529"/>
                          <a:pt x="840579" y="55118"/>
                          <a:pt x="1024467" y="0"/>
                        </a:cubicBezTo>
                        <a:cubicBezTo>
                          <a:pt x="1208355" y="-55118"/>
                          <a:pt x="1449710" y="6285"/>
                          <a:pt x="1676400" y="0"/>
                        </a:cubicBezTo>
                        <a:cubicBezTo>
                          <a:pt x="1903090" y="-6285"/>
                          <a:pt x="1991074" y="53061"/>
                          <a:pt x="2223558" y="0"/>
                        </a:cubicBezTo>
                        <a:cubicBezTo>
                          <a:pt x="2456042" y="-53061"/>
                          <a:pt x="2541446" y="19547"/>
                          <a:pt x="2770717" y="0"/>
                        </a:cubicBezTo>
                        <a:cubicBezTo>
                          <a:pt x="2999988" y="-19547"/>
                          <a:pt x="3137786" y="3343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08975" y="149396"/>
                          <a:pt x="3470175" y="317508"/>
                          <a:pt x="3492500" y="438912"/>
                        </a:cubicBezTo>
                        <a:cubicBezTo>
                          <a:pt x="3514825" y="560316"/>
                          <a:pt x="3489114" y="738085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09623" y="970977"/>
                          <a:pt x="3088920" y="853482"/>
                          <a:pt x="2980267" y="914400"/>
                        </a:cubicBezTo>
                        <a:cubicBezTo>
                          <a:pt x="2871614" y="975318"/>
                          <a:pt x="2547226" y="855501"/>
                          <a:pt x="2398183" y="914400"/>
                        </a:cubicBezTo>
                        <a:cubicBezTo>
                          <a:pt x="2249140" y="973299"/>
                          <a:pt x="1943967" y="860440"/>
                          <a:pt x="1816100" y="914400"/>
                        </a:cubicBezTo>
                        <a:cubicBezTo>
                          <a:pt x="1688233" y="968360"/>
                          <a:pt x="1514101" y="895945"/>
                          <a:pt x="1268942" y="914400"/>
                        </a:cubicBezTo>
                        <a:cubicBezTo>
                          <a:pt x="1023783" y="932855"/>
                          <a:pt x="752027" y="853050"/>
                          <a:pt x="617008" y="914400"/>
                        </a:cubicBezTo>
                        <a:cubicBezTo>
                          <a:pt x="481989" y="975750"/>
                          <a:pt x="203556" y="870996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42817" y="801466"/>
                          <a:pt x="21073" y="585128"/>
                          <a:pt x="0" y="475488"/>
                        </a:cubicBezTo>
                        <a:cubicBezTo>
                          <a:pt x="-21073" y="365848"/>
                          <a:pt x="21243" y="1205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mềm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còn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thiếu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nhiều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chức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chưa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hoàn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thiện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như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:</a:t>
            </a:r>
          </a:p>
          <a:p>
            <a:pPr algn="just"/>
            <a:r>
              <a:rPr lang="en-US" sz="2400" dirty="0" err="1">
                <a:solidFill>
                  <a:srgbClr val="000000"/>
                </a:solidFill>
                <a:latin typeface="Calibri "/>
              </a:rPr>
              <a:t>chưa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xây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dựng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được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chức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năng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giỏ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hàng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thanh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toán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quản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lý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đơn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hàng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đánh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giá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nhận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xét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sản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phẩm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,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Tính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năng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tương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tác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xã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hội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mở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rộng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,…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chưa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có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chức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năng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sao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lưu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và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phục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hồi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dữ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liệu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,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chưa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cho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phép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liên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kết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hoặc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đăng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nhập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với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bên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thứ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3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như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facebook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, google,…</a:t>
            </a:r>
            <a:endParaRPr lang="en-US" sz="2400" dirty="0">
              <a:latin typeface="Calibri 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97BD18-E2CC-DF04-FB48-C2C0D2B8E217}"/>
              </a:ext>
            </a:extLst>
          </p:cNvPr>
          <p:cNvGrpSpPr/>
          <p:nvPr/>
        </p:nvGrpSpPr>
        <p:grpSpPr>
          <a:xfrm>
            <a:off x="3134805" y="-4643290"/>
            <a:ext cx="812599" cy="738811"/>
            <a:chOff x="10064202" y="2913437"/>
            <a:chExt cx="457200" cy="4572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E88818-8ABF-D9DB-1596-BEA9550D1DEE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3437"/>
              <a:ext cx="0" cy="4572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C3A27D-6980-BE2A-6C1D-DA6C645D5A4D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6034"/>
              <a:ext cx="4572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271818-C176-BF5C-400B-9B893DE1510E}"/>
              </a:ext>
            </a:extLst>
          </p:cNvPr>
          <p:cNvGrpSpPr/>
          <p:nvPr/>
        </p:nvGrpSpPr>
        <p:grpSpPr>
          <a:xfrm rot="16200000" flipV="1">
            <a:off x="9998161" y="-2085439"/>
            <a:ext cx="738811" cy="812599"/>
            <a:chOff x="10064202" y="2913437"/>
            <a:chExt cx="457200" cy="4572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7E3E8B-2550-7632-DDCD-CA06DDD7A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3437"/>
              <a:ext cx="0" cy="4572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A3DF-33DF-FBA6-5FC4-A86942C9F204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6034"/>
              <a:ext cx="4572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644BF9-7BE5-5F0B-28A0-D82594BF780E}"/>
              </a:ext>
            </a:extLst>
          </p:cNvPr>
          <p:cNvSpPr txBox="1"/>
          <p:nvPr/>
        </p:nvSpPr>
        <p:spPr>
          <a:xfrm>
            <a:off x="85696" y="2433252"/>
            <a:ext cx="2321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 PHÁT TRIỂN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6D2D5C-6808-9679-3C7F-1CE276C9593C}"/>
              </a:ext>
            </a:extLst>
          </p:cNvPr>
          <p:cNvSpPr/>
          <p:nvPr/>
        </p:nvSpPr>
        <p:spPr>
          <a:xfrm>
            <a:off x="3333750" y="1469012"/>
            <a:ext cx="7455728" cy="1003706"/>
          </a:xfrm>
          <a:prstGeom prst="roundRect">
            <a:avLst>
              <a:gd name="adj" fmla="val 0"/>
            </a:avLst>
          </a:prstGeom>
          <a:ln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92500"/>
                      <a:gd name="connsiteY0" fmla="*/ 0 h 914400"/>
                      <a:gd name="connsiteX1" fmla="*/ 0 w 3492500"/>
                      <a:gd name="connsiteY1" fmla="*/ 0 h 914400"/>
                      <a:gd name="connsiteX2" fmla="*/ 547158 w 3492500"/>
                      <a:gd name="connsiteY2" fmla="*/ 0 h 914400"/>
                      <a:gd name="connsiteX3" fmla="*/ 1024467 w 3492500"/>
                      <a:gd name="connsiteY3" fmla="*/ 0 h 914400"/>
                      <a:gd name="connsiteX4" fmla="*/ 1536700 w 3492500"/>
                      <a:gd name="connsiteY4" fmla="*/ 0 h 914400"/>
                      <a:gd name="connsiteX5" fmla="*/ 2153708 w 3492500"/>
                      <a:gd name="connsiteY5" fmla="*/ 0 h 914400"/>
                      <a:gd name="connsiteX6" fmla="*/ 2700867 w 3492500"/>
                      <a:gd name="connsiteY6" fmla="*/ 0 h 914400"/>
                      <a:gd name="connsiteX7" fmla="*/ 3492500 w 3492500"/>
                      <a:gd name="connsiteY7" fmla="*/ 0 h 914400"/>
                      <a:gd name="connsiteX8" fmla="*/ 3492500 w 3492500"/>
                      <a:gd name="connsiteY8" fmla="*/ 0 h 914400"/>
                      <a:gd name="connsiteX9" fmla="*/ 3492500 w 3492500"/>
                      <a:gd name="connsiteY9" fmla="*/ 466344 h 914400"/>
                      <a:gd name="connsiteX10" fmla="*/ 3492500 w 3492500"/>
                      <a:gd name="connsiteY10" fmla="*/ 914400 h 914400"/>
                      <a:gd name="connsiteX11" fmla="*/ 3492500 w 3492500"/>
                      <a:gd name="connsiteY11" fmla="*/ 914400 h 914400"/>
                      <a:gd name="connsiteX12" fmla="*/ 2910417 w 3492500"/>
                      <a:gd name="connsiteY12" fmla="*/ 914400 h 914400"/>
                      <a:gd name="connsiteX13" fmla="*/ 2398183 w 3492500"/>
                      <a:gd name="connsiteY13" fmla="*/ 914400 h 914400"/>
                      <a:gd name="connsiteX14" fmla="*/ 1746250 w 3492500"/>
                      <a:gd name="connsiteY14" fmla="*/ 914400 h 914400"/>
                      <a:gd name="connsiteX15" fmla="*/ 1199092 w 3492500"/>
                      <a:gd name="connsiteY15" fmla="*/ 914400 h 914400"/>
                      <a:gd name="connsiteX16" fmla="*/ 721783 w 3492500"/>
                      <a:gd name="connsiteY16" fmla="*/ 914400 h 914400"/>
                      <a:gd name="connsiteX17" fmla="*/ 0 w 3492500"/>
                      <a:gd name="connsiteY17" fmla="*/ 914400 h 914400"/>
                      <a:gd name="connsiteX18" fmla="*/ 0 w 3492500"/>
                      <a:gd name="connsiteY18" fmla="*/ 914400 h 914400"/>
                      <a:gd name="connsiteX19" fmla="*/ 0 w 3492500"/>
                      <a:gd name="connsiteY19" fmla="*/ 475488 h 914400"/>
                      <a:gd name="connsiteX20" fmla="*/ 0 w 3492500"/>
                      <a:gd name="connsiteY20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492500" h="914400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7420" y="-17769"/>
                          <a:pt x="402289" y="51550"/>
                          <a:pt x="547158" y="0"/>
                        </a:cubicBezTo>
                        <a:cubicBezTo>
                          <a:pt x="692027" y="-51550"/>
                          <a:pt x="890009" y="9762"/>
                          <a:pt x="1024467" y="0"/>
                        </a:cubicBezTo>
                        <a:cubicBezTo>
                          <a:pt x="1158925" y="-9762"/>
                          <a:pt x="1315446" y="16278"/>
                          <a:pt x="1536700" y="0"/>
                        </a:cubicBezTo>
                        <a:cubicBezTo>
                          <a:pt x="1757954" y="-16278"/>
                          <a:pt x="1942245" y="70059"/>
                          <a:pt x="2153708" y="0"/>
                        </a:cubicBezTo>
                        <a:cubicBezTo>
                          <a:pt x="2365171" y="-70059"/>
                          <a:pt x="2530087" y="36057"/>
                          <a:pt x="2700867" y="0"/>
                        </a:cubicBezTo>
                        <a:cubicBezTo>
                          <a:pt x="2871647" y="-36057"/>
                          <a:pt x="3325879" y="8922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12622" y="182779"/>
                          <a:pt x="3442134" y="369710"/>
                          <a:pt x="3492500" y="466344"/>
                        </a:cubicBezTo>
                        <a:cubicBezTo>
                          <a:pt x="3542866" y="562978"/>
                          <a:pt x="3450600" y="746639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52474" y="955551"/>
                          <a:pt x="3138626" y="899237"/>
                          <a:pt x="2910417" y="914400"/>
                        </a:cubicBezTo>
                        <a:cubicBezTo>
                          <a:pt x="2682208" y="929563"/>
                          <a:pt x="2640484" y="897705"/>
                          <a:pt x="2398183" y="914400"/>
                        </a:cubicBezTo>
                        <a:cubicBezTo>
                          <a:pt x="2155882" y="931095"/>
                          <a:pt x="1894807" y="871387"/>
                          <a:pt x="1746250" y="914400"/>
                        </a:cubicBezTo>
                        <a:cubicBezTo>
                          <a:pt x="1597693" y="957413"/>
                          <a:pt x="1417600" y="853570"/>
                          <a:pt x="1199092" y="914400"/>
                        </a:cubicBezTo>
                        <a:cubicBezTo>
                          <a:pt x="980584" y="975230"/>
                          <a:pt x="874988" y="905484"/>
                          <a:pt x="721783" y="914400"/>
                        </a:cubicBezTo>
                        <a:cubicBezTo>
                          <a:pt x="568578" y="923316"/>
                          <a:pt x="289358" y="912265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14296" y="798307"/>
                          <a:pt x="12054" y="667519"/>
                          <a:pt x="0" y="475488"/>
                        </a:cubicBezTo>
                        <a:cubicBezTo>
                          <a:pt x="-12054" y="283457"/>
                          <a:pt x="49629" y="125919"/>
                          <a:pt x="0" y="0"/>
                        </a:cubicBezTo>
                        <a:close/>
                      </a:path>
                      <a:path w="3492500" h="914400" stroke="0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66088" y="-33228"/>
                          <a:pt x="280515" y="3529"/>
                          <a:pt x="547158" y="0"/>
                        </a:cubicBezTo>
                        <a:cubicBezTo>
                          <a:pt x="813801" y="-3529"/>
                          <a:pt x="840579" y="55118"/>
                          <a:pt x="1024467" y="0"/>
                        </a:cubicBezTo>
                        <a:cubicBezTo>
                          <a:pt x="1208355" y="-55118"/>
                          <a:pt x="1449710" y="6285"/>
                          <a:pt x="1676400" y="0"/>
                        </a:cubicBezTo>
                        <a:cubicBezTo>
                          <a:pt x="1903090" y="-6285"/>
                          <a:pt x="1991074" y="53061"/>
                          <a:pt x="2223558" y="0"/>
                        </a:cubicBezTo>
                        <a:cubicBezTo>
                          <a:pt x="2456042" y="-53061"/>
                          <a:pt x="2541446" y="19547"/>
                          <a:pt x="2770717" y="0"/>
                        </a:cubicBezTo>
                        <a:cubicBezTo>
                          <a:pt x="2999988" y="-19547"/>
                          <a:pt x="3137786" y="3343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08975" y="149396"/>
                          <a:pt x="3470175" y="317508"/>
                          <a:pt x="3492500" y="438912"/>
                        </a:cubicBezTo>
                        <a:cubicBezTo>
                          <a:pt x="3514825" y="560316"/>
                          <a:pt x="3489114" y="738085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09623" y="970977"/>
                          <a:pt x="3088920" y="853482"/>
                          <a:pt x="2980267" y="914400"/>
                        </a:cubicBezTo>
                        <a:cubicBezTo>
                          <a:pt x="2871614" y="975318"/>
                          <a:pt x="2547226" y="855501"/>
                          <a:pt x="2398183" y="914400"/>
                        </a:cubicBezTo>
                        <a:cubicBezTo>
                          <a:pt x="2249140" y="973299"/>
                          <a:pt x="1943967" y="860440"/>
                          <a:pt x="1816100" y="914400"/>
                        </a:cubicBezTo>
                        <a:cubicBezTo>
                          <a:pt x="1688233" y="968360"/>
                          <a:pt x="1514101" y="895945"/>
                          <a:pt x="1268942" y="914400"/>
                        </a:cubicBezTo>
                        <a:cubicBezTo>
                          <a:pt x="1023783" y="932855"/>
                          <a:pt x="752027" y="853050"/>
                          <a:pt x="617008" y="914400"/>
                        </a:cubicBezTo>
                        <a:cubicBezTo>
                          <a:pt x="481989" y="975750"/>
                          <a:pt x="203556" y="870996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42817" y="801466"/>
                          <a:pt x="21073" y="585128"/>
                          <a:pt x="0" y="475488"/>
                        </a:cubicBezTo>
                        <a:cubicBezTo>
                          <a:pt x="-21073" y="365848"/>
                          <a:pt x="21243" y="1205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Khắc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phục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những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chức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chưa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hoàn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thiện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đã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trình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bày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trong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hạn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chế</a:t>
            </a:r>
            <a:endParaRPr lang="en-US" sz="2400" dirty="0">
              <a:latin typeface="Calibri 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B474E8-C2D1-52EB-1A07-1F29DA874620}"/>
              </a:ext>
            </a:extLst>
          </p:cNvPr>
          <p:cNvGrpSpPr/>
          <p:nvPr/>
        </p:nvGrpSpPr>
        <p:grpSpPr>
          <a:xfrm>
            <a:off x="3249105" y="1376510"/>
            <a:ext cx="812599" cy="738811"/>
            <a:chOff x="10064202" y="2913437"/>
            <a:chExt cx="457200" cy="457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B975BFD-E27B-9DC8-41B5-C80209C0CB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3437"/>
              <a:ext cx="0" cy="4572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4CC0E09-B8BC-3181-E3B1-F3901253A935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6034"/>
              <a:ext cx="457200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932BE7-3929-3A7F-057D-9871665DA0B5}"/>
              </a:ext>
            </a:extLst>
          </p:cNvPr>
          <p:cNvGrpSpPr/>
          <p:nvPr/>
        </p:nvGrpSpPr>
        <p:grpSpPr>
          <a:xfrm rot="16200000" flipV="1">
            <a:off x="10136284" y="1785317"/>
            <a:ext cx="738811" cy="812599"/>
            <a:chOff x="10064202" y="2913437"/>
            <a:chExt cx="457200" cy="4572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4974B9C-1E11-661E-4880-F1BE090234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3437"/>
              <a:ext cx="0" cy="4572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94B0EE-E792-8B77-67EA-5D8AB7B5F17F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6034"/>
              <a:ext cx="457200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7E6491-EE29-D9D4-E84A-8CBE911F8420}"/>
              </a:ext>
            </a:extLst>
          </p:cNvPr>
          <p:cNvSpPr/>
          <p:nvPr/>
        </p:nvSpPr>
        <p:spPr>
          <a:xfrm>
            <a:off x="3473450" y="2840612"/>
            <a:ext cx="7455728" cy="1318842"/>
          </a:xfrm>
          <a:prstGeom prst="roundRect">
            <a:avLst>
              <a:gd name="adj" fmla="val 0"/>
            </a:avLst>
          </a:prstGeom>
          <a:ln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92500"/>
                      <a:gd name="connsiteY0" fmla="*/ 0 h 914400"/>
                      <a:gd name="connsiteX1" fmla="*/ 0 w 3492500"/>
                      <a:gd name="connsiteY1" fmla="*/ 0 h 914400"/>
                      <a:gd name="connsiteX2" fmla="*/ 547158 w 3492500"/>
                      <a:gd name="connsiteY2" fmla="*/ 0 h 914400"/>
                      <a:gd name="connsiteX3" fmla="*/ 1024467 w 3492500"/>
                      <a:gd name="connsiteY3" fmla="*/ 0 h 914400"/>
                      <a:gd name="connsiteX4" fmla="*/ 1536700 w 3492500"/>
                      <a:gd name="connsiteY4" fmla="*/ 0 h 914400"/>
                      <a:gd name="connsiteX5" fmla="*/ 2153708 w 3492500"/>
                      <a:gd name="connsiteY5" fmla="*/ 0 h 914400"/>
                      <a:gd name="connsiteX6" fmla="*/ 2700867 w 3492500"/>
                      <a:gd name="connsiteY6" fmla="*/ 0 h 914400"/>
                      <a:gd name="connsiteX7" fmla="*/ 3492500 w 3492500"/>
                      <a:gd name="connsiteY7" fmla="*/ 0 h 914400"/>
                      <a:gd name="connsiteX8" fmla="*/ 3492500 w 3492500"/>
                      <a:gd name="connsiteY8" fmla="*/ 0 h 914400"/>
                      <a:gd name="connsiteX9" fmla="*/ 3492500 w 3492500"/>
                      <a:gd name="connsiteY9" fmla="*/ 466344 h 914400"/>
                      <a:gd name="connsiteX10" fmla="*/ 3492500 w 3492500"/>
                      <a:gd name="connsiteY10" fmla="*/ 914400 h 914400"/>
                      <a:gd name="connsiteX11" fmla="*/ 3492500 w 3492500"/>
                      <a:gd name="connsiteY11" fmla="*/ 914400 h 914400"/>
                      <a:gd name="connsiteX12" fmla="*/ 2910417 w 3492500"/>
                      <a:gd name="connsiteY12" fmla="*/ 914400 h 914400"/>
                      <a:gd name="connsiteX13" fmla="*/ 2398183 w 3492500"/>
                      <a:gd name="connsiteY13" fmla="*/ 914400 h 914400"/>
                      <a:gd name="connsiteX14" fmla="*/ 1746250 w 3492500"/>
                      <a:gd name="connsiteY14" fmla="*/ 914400 h 914400"/>
                      <a:gd name="connsiteX15" fmla="*/ 1199092 w 3492500"/>
                      <a:gd name="connsiteY15" fmla="*/ 914400 h 914400"/>
                      <a:gd name="connsiteX16" fmla="*/ 721783 w 3492500"/>
                      <a:gd name="connsiteY16" fmla="*/ 914400 h 914400"/>
                      <a:gd name="connsiteX17" fmla="*/ 0 w 3492500"/>
                      <a:gd name="connsiteY17" fmla="*/ 914400 h 914400"/>
                      <a:gd name="connsiteX18" fmla="*/ 0 w 3492500"/>
                      <a:gd name="connsiteY18" fmla="*/ 914400 h 914400"/>
                      <a:gd name="connsiteX19" fmla="*/ 0 w 3492500"/>
                      <a:gd name="connsiteY19" fmla="*/ 475488 h 914400"/>
                      <a:gd name="connsiteX20" fmla="*/ 0 w 3492500"/>
                      <a:gd name="connsiteY20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492500" h="914400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7420" y="-17769"/>
                          <a:pt x="402289" y="51550"/>
                          <a:pt x="547158" y="0"/>
                        </a:cubicBezTo>
                        <a:cubicBezTo>
                          <a:pt x="692027" y="-51550"/>
                          <a:pt x="890009" y="9762"/>
                          <a:pt x="1024467" y="0"/>
                        </a:cubicBezTo>
                        <a:cubicBezTo>
                          <a:pt x="1158925" y="-9762"/>
                          <a:pt x="1315446" y="16278"/>
                          <a:pt x="1536700" y="0"/>
                        </a:cubicBezTo>
                        <a:cubicBezTo>
                          <a:pt x="1757954" y="-16278"/>
                          <a:pt x="1942245" y="70059"/>
                          <a:pt x="2153708" y="0"/>
                        </a:cubicBezTo>
                        <a:cubicBezTo>
                          <a:pt x="2365171" y="-70059"/>
                          <a:pt x="2530087" y="36057"/>
                          <a:pt x="2700867" y="0"/>
                        </a:cubicBezTo>
                        <a:cubicBezTo>
                          <a:pt x="2871647" y="-36057"/>
                          <a:pt x="3325879" y="8922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12622" y="182779"/>
                          <a:pt x="3442134" y="369710"/>
                          <a:pt x="3492500" y="466344"/>
                        </a:cubicBezTo>
                        <a:cubicBezTo>
                          <a:pt x="3542866" y="562978"/>
                          <a:pt x="3450600" y="746639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52474" y="955551"/>
                          <a:pt x="3138626" y="899237"/>
                          <a:pt x="2910417" y="914400"/>
                        </a:cubicBezTo>
                        <a:cubicBezTo>
                          <a:pt x="2682208" y="929563"/>
                          <a:pt x="2640484" y="897705"/>
                          <a:pt x="2398183" y="914400"/>
                        </a:cubicBezTo>
                        <a:cubicBezTo>
                          <a:pt x="2155882" y="931095"/>
                          <a:pt x="1894807" y="871387"/>
                          <a:pt x="1746250" y="914400"/>
                        </a:cubicBezTo>
                        <a:cubicBezTo>
                          <a:pt x="1597693" y="957413"/>
                          <a:pt x="1417600" y="853570"/>
                          <a:pt x="1199092" y="914400"/>
                        </a:cubicBezTo>
                        <a:cubicBezTo>
                          <a:pt x="980584" y="975230"/>
                          <a:pt x="874988" y="905484"/>
                          <a:pt x="721783" y="914400"/>
                        </a:cubicBezTo>
                        <a:cubicBezTo>
                          <a:pt x="568578" y="923316"/>
                          <a:pt x="289358" y="912265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14296" y="798307"/>
                          <a:pt x="12054" y="667519"/>
                          <a:pt x="0" y="475488"/>
                        </a:cubicBezTo>
                        <a:cubicBezTo>
                          <a:pt x="-12054" y="283457"/>
                          <a:pt x="49629" y="125919"/>
                          <a:pt x="0" y="0"/>
                        </a:cubicBezTo>
                        <a:close/>
                      </a:path>
                      <a:path w="3492500" h="914400" stroke="0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66088" y="-33228"/>
                          <a:pt x="280515" y="3529"/>
                          <a:pt x="547158" y="0"/>
                        </a:cubicBezTo>
                        <a:cubicBezTo>
                          <a:pt x="813801" y="-3529"/>
                          <a:pt x="840579" y="55118"/>
                          <a:pt x="1024467" y="0"/>
                        </a:cubicBezTo>
                        <a:cubicBezTo>
                          <a:pt x="1208355" y="-55118"/>
                          <a:pt x="1449710" y="6285"/>
                          <a:pt x="1676400" y="0"/>
                        </a:cubicBezTo>
                        <a:cubicBezTo>
                          <a:pt x="1903090" y="-6285"/>
                          <a:pt x="1991074" y="53061"/>
                          <a:pt x="2223558" y="0"/>
                        </a:cubicBezTo>
                        <a:cubicBezTo>
                          <a:pt x="2456042" y="-53061"/>
                          <a:pt x="2541446" y="19547"/>
                          <a:pt x="2770717" y="0"/>
                        </a:cubicBezTo>
                        <a:cubicBezTo>
                          <a:pt x="2999988" y="-19547"/>
                          <a:pt x="3137786" y="3343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08975" y="149396"/>
                          <a:pt x="3470175" y="317508"/>
                          <a:pt x="3492500" y="438912"/>
                        </a:cubicBezTo>
                        <a:cubicBezTo>
                          <a:pt x="3514825" y="560316"/>
                          <a:pt x="3489114" y="738085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09623" y="970977"/>
                          <a:pt x="3088920" y="853482"/>
                          <a:pt x="2980267" y="914400"/>
                        </a:cubicBezTo>
                        <a:cubicBezTo>
                          <a:pt x="2871614" y="975318"/>
                          <a:pt x="2547226" y="855501"/>
                          <a:pt x="2398183" y="914400"/>
                        </a:cubicBezTo>
                        <a:cubicBezTo>
                          <a:pt x="2249140" y="973299"/>
                          <a:pt x="1943967" y="860440"/>
                          <a:pt x="1816100" y="914400"/>
                        </a:cubicBezTo>
                        <a:cubicBezTo>
                          <a:pt x="1688233" y="968360"/>
                          <a:pt x="1514101" y="895945"/>
                          <a:pt x="1268942" y="914400"/>
                        </a:cubicBezTo>
                        <a:cubicBezTo>
                          <a:pt x="1023783" y="932855"/>
                          <a:pt x="752027" y="853050"/>
                          <a:pt x="617008" y="914400"/>
                        </a:cubicBezTo>
                        <a:cubicBezTo>
                          <a:pt x="481989" y="975750"/>
                          <a:pt x="203556" y="870996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42817" y="801466"/>
                          <a:pt x="21073" y="585128"/>
                          <a:pt x="0" y="475488"/>
                        </a:cubicBezTo>
                        <a:cubicBezTo>
                          <a:pt x="-21073" y="365848"/>
                          <a:pt x="21243" y="1205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Thay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đổi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giao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diện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website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thân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thiện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với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người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dung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hơn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chức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tăng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khả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bảo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mật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.</a:t>
            </a:r>
            <a:endParaRPr lang="en-US" sz="2400" dirty="0">
              <a:latin typeface="Calibri 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3B2ACA-8CD2-DE84-1A68-0408FE308C5C}"/>
              </a:ext>
            </a:extLst>
          </p:cNvPr>
          <p:cNvGrpSpPr/>
          <p:nvPr/>
        </p:nvGrpSpPr>
        <p:grpSpPr>
          <a:xfrm>
            <a:off x="3388805" y="2748110"/>
            <a:ext cx="812599" cy="738811"/>
            <a:chOff x="10064202" y="2913437"/>
            <a:chExt cx="457200" cy="4572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CA0414-B9D5-1FBB-9829-13D8F7C703CB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3437"/>
              <a:ext cx="0" cy="4572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42A13C-BD08-3A56-58AA-2F0F5151150A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6034"/>
              <a:ext cx="457200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8A0587-9868-F595-AE45-BDDB07C579A5}"/>
              </a:ext>
            </a:extLst>
          </p:cNvPr>
          <p:cNvGrpSpPr/>
          <p:nvPr/>
        </p:nvGrpSpPr>
        <p:grpSpPr>
          <a:xfrm rot="16200000" flipV="1">
            <a:off x="10250523" y="3463139"/>
            <a:ext cx="738811" cy="812599"/>
            <a:chOff x="10064202" y="2913437"/>
            <a:chExt cx="457200" cy="4572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188CBA-07D7-852D-BE0F-A3188A72C384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3437"/>
              <a:ext cx="0" cy="4572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41A05C-02CC-8201-6444-2B2959628001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6034"/>
              <a:ext cx="457200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5E1B00-D6F9-4318-3C9A-2D3076332F5D}"/>
              </a:ext>
            </a:extLst>
          </p:cNvPr>
          <p:cNvSpPr/>
          <p:nvPr/>
        </p:nvSpPr>
        <p:spPr>
          <a:xfrm>
            <a:off x="3236700" y="4419904"/>
            <a:ext cx="7455728" cy="1092010"/>
          </a:xfrm>
          <a:prstGeom prst="roundRect">
            <a:avLst>
              <a:gd name="adj" fmla="val 0"/>
            </a:avLst>
          </a:prstGeom>
          <a:ln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92500"/>
                      <a:gd name="connsiteY0" fmla="*/ 0 h 914400"/>
                      <a:gd name="connsiteX1" fmla="*/ 0 w 3492500"/>
                      <a:gd name="connsiteY1" fmla="*/ 0 h 914400"/>
                      <a:gd name="connsiteX2" fmla="*/ 547158 w 3492500"/>
                      <a:gd name="connsiteY2" fmla="*/ 0 h 914400"/>
                      <a:gd name="connsiteX3" fmla="*/ 1024467 w 3492500"/>
                      <a:gd name="connsiteY3" fmla="*/ 0 h 914400"/>
                      <a:gd name="connsiteX4" fmla="*/ 1536700 w 3492500"/>
                      <a:gd name="connsiteY4" fmla="*/ 0 h 914400"/>
                      <a:gd name="connsiteX5" fmla="*/ 2153708 w 3492500"/>
                      <a:gd name="connsiteY5" fmla="*/ 0 h 914400"/>
                      <a:gd name="connsiteX6" fmla="*/ 2700867 w 3492500"/>
                      <a:gd name="connsiteY6" fmla="*/ 0 h 914400"/>
                      <a:gd name="connsiteX7" fmla="*/ 3492500 w 3492500"/>
                      <a:gd name="connsiteY7" fmla="*/ 0 h 914400"/>
                      <a:gd name="connsiteX8" fmla="*/ 3492500 w 3492500"/>
                      <a:gd name="connsiteY8" fmla="*/ 0 h 914400"/>
                      <a:gd name="connsiteX9" fmla="*/ 3492500 w 3492500"/>
                      <a:gd name="connsiteY9" fmla="*/ 466344 h 914400"/>
                      <a:gd name="connsiteX10" fmla="*/ 3492500 w 3492500"/>
                      <a:gd name="connsiteY10" fmla="*/ 914400 h 914400"/>
                      <a:gd name="connsiteX11" fmla="*/ 3492500 w 3492500"/>
                      <a:gd name="connsiteY11" fmla="*/ 914400 h 914400"/>
                      <a:gd name="connsiteX12" fmla="*/ 2910417 w 3492500"/>
                      <a:gd name="connsiteY12" fmla="*/ 914400 h 914400"/>
                      <a:gd name="connsiteX13" fmla="*/ 2398183 w 3492500"/>
                      <a:gd name="connsiteY13" fmla="*/ 914400 h 914400"/>
                      <a:gd name="connsiteX14" fmla="*/ 1746250 w 3492500"/>
                      <a:gd name="connsiteY14" fmla="*/ 914400 h 914400"/>
                      <a:gd name="connsiteX15" fmla="*/ 1199092 w 3492500"/>
                      <a:gd name="connsiteY15" fmla="*/ 914400 h 914400"/>
                      <a:gd name="connsiteX16" fmla="*/ 721783 w 3492500"/>
                      <a:gd name="connsiteY16" fmla="*/ 914400 h 914400"/>
                      <a:gd name="connsiteX17" fmla="*/ 0 w 3492500"/>
                      <a:gd name="connsiteY17" fmla="*/ 914400 h 914400"/>
                      <a:gd name="connsiteX18" fmla="*/ 0 w 3492500"/>
                      <a:gd name="connsiteY18" fmla="*/ 914400 h 914400"/>
                      <a:gd name="connsiteX19" fmla="*/ 0 w 3492500"/>
                      <a:gd name="connsiteY19" fmla="*/ 475488 h 914400"/>
                      <a:gd name="connsiteX20" fmla="*/ 0 w 3492500"/>
                      <a:gd name="connsiteY20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492500" h="914400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7420" y="-17769"/>
                          <a:pt x="402289" y="51550"/>
                          <a:pt x="547158" y="0"/>
                        </a:cubicBezTo>
                        <a:cubicBezTo>
                          <a:pt x="692027" y="-51550"/>
                          <a:pt x="890009" y="9762"/>
                          <a:pt x="1024467" y="0"/>
                        </a:cubicBezTo>
                        <a:cubicBezTo>
                          <a:pt x="1158925" y="-9762"/>
                          <a:pt x="1315446" y="16278"/>
                          <a:pt x="1536700" y="0"/>
                        </a:cubicBezTo>
                        <a:cubicBezTo>
                          <a:pt x="1757954" y="-16278"/>
                          <a:pt x="1942245" y="70059"/>
                          <a:pt x="2153708" y="0"/>
                        </a:cubicBezTo>
                        <a:cubicBezTo>
                          <a:pt x="2365171" y="-70059"/>
                          <a:pt x="2530087" y="36057"/>
                          <a:pt x="2700867" y="0"/>
                        </a:cubicBezTo>
                        <a:cubicBezTo>
                          <a:pt x="2871647" y="-36057"/>
                          <a:pt x="3325879" y="8922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12622" y="182779"/>
                          <a:pt x="3442134" y="369710"/>
                          <a:pt x="3492500" y="466344"/>
                        </a:cubicBezTo>
                        <a:cubicBezTo>
                          <a:pt x="3542866" y="562978"/>
                          <a:pt x="3450600" y="746639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52474" y="955551"/>
                          <a:pt x="3138626" y="899237"/>
                          <a:pt x="2910417" y="914400"/>
                        </a:cubicBezTo>
                        <a:cubicBezTo>
                          <a:pt x="2682208" y="929563"/>
                          <a:pt x="2640484" y="897705"/>
                          <a:pt x="2398183" y="914400"/>
                        </a:cubicBezTo>
                        <a:cubicBezTo>
                          <a:pt x="2155882" y="931095"/>
                          <a:pt x="1894807" y="871387"/>
                          <a:pt x="1746250" y="914400"/>
                        </a:cubicBezTo>
                        <a:cubicBezTo>
                          <a:pt x="1597693" y="957413"/>
                          <a:pt x="1417600" y="853570"/>
                          <a:pt x="1199092" y="914400"/>
                        </a:cubicBezTo>
                        <a:cubicBezTo>
                          <a:pt x="980584" y="975230"/>
                          <a:pt x="874988" y="905484"/>
                          <a:pt x="721783" y="914400"/>
                        </a:cubicBezTo>
                        <a:cubicBezTo>
                          <a:pt x="568578" y="923316"/>
                          <a:pt x="289358" y="912265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14296" y="798307"/>
                          <a:pt x="12054" y="667519"/>
                          <a:pt x="0" y="475488"/>
                        </a:cubicBezTo>
                        <a:cubicBezTo>
                          <a:pt x="-12054" y="283457"/>
                          <a:pt x="49629" y="125919"/>
                          <a:pt x="0" y="0"/>
                        </a:cubicBezTo>
                        <a:close/>
                      </a:path>
                      <a:path w="3492500" h="914400" stroke="0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66088" y="-33228"/>
                          <a:pt x="280515" y="3529"/>
                          <a:pt x="547158" y="0"/>
                        </a:cubicBezTo>
                        <a:cubicBezTo>
                          <a:pt x="813801" y="-3529"/>
                          <a:pt x="840579" y="55118"/>
                          <a:pt x="1024467" y="0"/>
                        </a:cubicBezTo>
                        <a:cubicBezTo>
                          <a:pt x="1208355" y="-55118"/>
                          <a:pt x="1449710" y="6285"/>
                          <a:pt x="1676400" y="0"/>
                        </a:cubicBezTo>
                        <a:cubicBezTo>
                          <a:pt x="1903090" y="-6285"/>
                          <a:pt x="1991074" y="53061"/>
                          <a:pt x="2223558" y="0"/>
                        </a:cubicBezTo>
                        <a:cubicBezTo>
                          <a:pt x="2456042" y="-53061"/>
                          <a:pt x="2541446" y="19547"/>
                          <a:pt x="2770717" y="0"/>
                        </a:cubicBezTo>
                        <a:cubicBezTo>
                          <a:pt x="2999988" y="-19547"/>
                          <a:pt x="3137786" y="3343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08975" y="149396"/>
                          <a:pt x="3470175" y="317508"/>
                          <a:pt x="3492500" y="438912"/>
                        </a:cubicBezTo>
                        <a:cubicBezTo>
                          <a:pt x="3514825" y="560316"/>
                          <a:pt x="3489114" y="738085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09623" y="970977"/>
                          <a:pt x="3088920" y="853482"/>
                          <a:pt x="2980267" y="914400"/>
                        </a:cubicBezTo>
                        <a:cubicBezTo>
                          <a:pt x="2871614" y="975318"/>
                          <a:pt x="2547226" y="855501"/>
                          <a:pt x="2398183" y="914400"/>
                        </a:cubicBezTo>
                        <a:cubicBezTo>
                          <a:pt x="2249140" y="973299"/>
                          <a:pt x="1943967" y="860440"/>
                          <a:pt x="1816100" y="914400"/>
                        </a:cubicBezTo>
                        <a:cubicBezTo>
                          <a:pt x="1688233" y="968360"/>
                          <a:pt x="1514101" y="895945"/>
                          <a:pt x="1268942" y="914400"/>
                        </a:cubicBezTo>
                        <a:cubicBezTo>
                          <a:pt x="1023783" y="932855"/>
                          <a:pt x="752027" y="853050"/>
                          <a:pt x="617008" y="914400"/>
                        </a:cubicBezTo>
                        <a:cubicBezTo>
                          <a:pt x="481989" y="975750"/>
                          <a:pt x="203556" y="870996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42817" y="801466"/>
                          <a:pt x="21073" y="585128"/>
                          <a:pt x="0" y="475488"/>
                        </a:cubicBezTo>
                        <a:cubicBezTo>
                          <a:pt x="-21073" y="365848"/>
                          <a:pt x="21243" y="1205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 err="1">
                <a:solidFill>
                  <a:srgbClr val="000000"/>
                </a:solidFill>
                <a:latin typeface="Calibri "/>
              </a:rPr>
              <a:t>Hỗ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trợ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vận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hành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linh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hoạt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Như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tạo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ứng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dụng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động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tạo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chức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năng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quét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mã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vạch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hoặc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qr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-code</a:t>
            </a:r>
            <a:endParaRPr lang="en-US" sz="2400" dirty="0">
              <a:latin typeface="Calibri 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A785F78-BEEF-DC34-F3BC-B743D51C12FB}"/>
              </a:ext>
            </a:extLst>
          </p:cNvPr>
          <p:cNvGrpSpPr/>
          <p:nvPr/>
        </p:nvGrpSpPr>
        <p:grpSpPr>
          <a:xfrm>
            <a:off x="3152055" y="4327402"/>
            <a:ext cx="812599" cy="738811"/>
            <a:chOff x="10064202" y="2913437"/>
            <a:chExt cx="457200" cy="4572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A77E217-A779-4EEB-A6A4-BAD42D92B337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3437"/>
              <a:ext cx="0" cy="4572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C54103-7B56-69E5-C880-69DF98D846BA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6034"/>
              <a:ext cx="457200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7652BC-2D91-D4DB-B2A8-39230C3D0E54}"/>
              </a:ext>
            </a:extLst>
          </p:cNvPr>
          <p:cNvGrpSpPr/>
          <p:nvPr/>
        </p:nvGrpSpPr>
        <p:grpSpPr>
          <a:xfrm rot="16200000" flipV="1">
            <a:off x="10054202" y="4824513"/>
            <a:ext cx="738811" cy="812599"/>
            <a:chOff x="10064202" y="2913437"/>
            <a:chExt cx="457200" cy="4572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95926E7-8C29-70BB-A651-30585DB9A274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3437"/>
              <a:ext cx="0" cy="4572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EEEEB1-48BD-E623-0973-9298265B4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202" y="2916034"/>
              <a:ext cx="457200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9582E8D-D127-8FE8-358D-E967C4C6D9E6}"/>
              </a:ext>
            </a:extLst>
          </p:cNvPr>
          <p:cNvSpPr/>
          <p:nvPr/>
        </p:nvSpPr>
        <p:spPr>
          <a:xfrm>
            <a:off x="0" y="-70485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110175" y="3358422"/>
                </a:moveTo>
                <a:cubicBezTo>
                  <a:pt x="6132924" y="3358422"/>
                  <a:pt x="6152706" y="3366829"/>
                  <a:pt x="6169520" y="3383643"/>
                </a:cubicBezTo>
                <a:cubicBezTo>
                  <a:pt x="6185346" y="3399469"/>
                  <a:pt x="6193258" y="3418756"/>
                  <a:pt x="6193258" y="3441505"/>
                </a:cubicBezTo>
                <a:lnTo>
                  <a:pt x="6193258" y="4886561"/>
                </a:lnTo>
                <a:cubicBezTo>
                  <a:pt x="6193258" y="4909310"/>
                  <a:pt x="6185346" y="4928597"/>
                  <a:pt x="6169520" y="4944422"/>
                </a:cubicBezTo>
                <a:cubicBezTo>
                  <a:pt x="6152706" y="4960248"/>
                  <a:pt x="6132924" y="4968160"/>
                  <a:pt x="6110175" y="4968160"/>
                </a:cubicBezTo>
                <a:cubicBezTo>
                  <a:pt x="6087426" y="4968160"/>
                  <a:pt x="6068139" y="4960248"/>
                  <a:pt x="6052314" y="4944422"/>
                </a:cubicBezTo>
                <a:cubicBezTo>
                  <a:pt x="6035499" y="4928597"/>
                  <a:pt x="6027092" y="4909310"/>
                  <a:pt x="6027092" y="4886561"/>
                </a:cubicBezTo>
                <a:lnTo>
                  <a:pt x="6027092" y="3441505"/>
                </a:lnTo>
                <a:cubicBezTo>
                  <a:pt x="6027092" y="3418756"/>
                  <a:pt x="6035499" y="3399469"/>
                  <a:pt x="6052314" y="3383643"/>
                </a:cubicBezTo>
                <a:cubicBezTo>
                  <a:pt x="6068139" y="3366829"/>
                  <a:pt x="6087426" y="3358422"/>
                  <a:pt x="6110175" y="3358422"/>
                </a:cubicBezTo>
                <a:close/>
                <a:moveTo>
                  <a:pt x="6517825" y="3168517"/>
                </a:moveTo>
                <a:lnTo>
                  <a:pt x="6517825" y="4856888"/>
                </a:lnTo>
                <a:cubicBezTo>
                  <a:pt x="6517825" y="4948873"/>
                  <a:pt x="6550465" y="5028000"/>
                  <a:pt x="6615744" y="5094269"/>
                </a:cubicBezTo>
                <a:cubicBezTo>
                  <a:pt x="6682013" y="5159549"/>
                  <a:pt x="6761140" y="5192189"/>
                  <a:pt x="6853125" y="5192189"/>
                </a:cubicBezTo>
                <a:cubicBezTo>
                  <a:pt x="6946099" y="5192189"/>
                  <a:pt x="7025226" y="5159549"/>
                  <a:pt x="7090506" y="5094269"/>
                </a:cubicBezTo>
                <a:cubicBezTo>
                  <a:pt x="7156775" y="5028000"/>
                  <a:pt x="7189909" y="4948873"/>
                  <a:pt x="7189909" y="4856888"/>
                </a:cubicBezTo>
                <a:lnTo>
                  <a:pt x="7189909" y="3168517"/>
                </a:lnTo>
                <a:lnTo>
                  <a:pt x="6936208" y="3168517"/>
                </a:lnTo>
                <a:lnTo>
                  <a:pt x="6936208" y="4886561"/>
                </a:lnTo>
                <a:cubicBezTo>
                  <a:pt x="6936208" y="4909310"/>
                  <a:pt x="6928296" y="4928597"/>
                  <a:pt x="6912470" y="4944422"/>
                </a:cubicBezTo>
                <a:cubicBezTo>
                  <a:pt x="6895656" y="4960248"/>
                  <a:pt x="6875874" y="4968160"/>
                  <a:pt x="6853125" y="4968160"/>
                </a:cubicBezTo>
                <a:cubicBezTo>
                  <a:pt x="6830376" y="4968160"/>
                  <a:pt x="6811089" y="4960248"/>
                  <a:pt x="6795264" y="4944422"/>
                </a:cubicBezTo>
                <a:cubicBezTo>
                  <a:pt x="6778449" y="4928597"/>
                  <a:pt x="6770042" y="4909310"/>
                  <a:pt x="6770042" y="4886561"/>
                </a:cubicBezTo>
                <a:lnTo>
                  <a:pt x="6770042" y="3168517"/>
                </a:lnTo>
                <a:close/>
                <a:moveTo>
                  <a:pt x="4898575" y="3168517"/>
                </a:moveTo>
                <a:lnTo>
                  <a:pt x="5174531" y="4523071"/>
                </a:lnTo>
                <a:lnTo>
                  <a:pt x="5176014" y="4523071"/>
                </a:lnTo>
                <a:lnTo>
                  <a:pt x="5176014" y="5158065"/>
                </a:lnTo>
                <a:lnTo>
                  <a:pt x="5425264" y="5158065"/>
                </a:lnTo>
                <a:lnTo>
                  <a:pt x="5425264" y="4523071"/>
                </a:lnTo>
                <a:lnTo>
                  <a:pt x="5426747" y="4523071"/>
                </a:lnTo>
                <a:lnTo>
                  <a:pt x="5702702" y="3168517"/>
                </a:lnTo>
                <a:lnTo>
                  <a:pt x="5453452" y="3168517"/>
                </a:lnTo>
                <a:lnTo>
                  <a:pt x="5300639" y="3919234"/>
                </a:lnTo>
                <a:lnTo>
                  <a:pt x="5147825" y="3168517"/>
                </a:lnTo>
                <a:close/>
                <a:moveTo>
                  <a:pt x="3056065" y="3163714"/>
                </a:moveTo>
                <a:lnTo>
                  <a:pt x="3121345" y="3685952"/>
                </a:lnTo>
                <a:lnTo>
                  <a:pt x="2992269" y="3685952"/>
                </a:lnTo>
                <a:close/>
                <a:moveTo>
                  <a:pt x="6110175" y="3135877"/>
                </a:moveTo>
                <a:cubicBezTo>
                  <a:pt x="6018191" y="3135877"/>
                  <a:pt x="5939063" y="3168517"/>
                  <a:pt x="5872794" y="3233797"/>
                </a:cubicBezTo>
                <a:cubicBezTo>
                  <a:pt x="5807515" y="3300065"/>
                  <a:pt x="5774875" y="3379192"/>
                  <a:pt x="5774875" y="3471177"/>
                </a:cubicBezTo>
                <a:lnTo>
                  <a:pt x="5774875" y="4856888"/>
                </a:lnTo>
                <a:cubicBezTo>
                  <a:pt x="5774875" y="4948873"/>
                  <a:pt x="5807515" y="5028000"/>
                  <a:pt x="5872794" y="5094269"/>
                </a:cubicBezTo>
                <a:cubicBezTo>
                  <a:pt x="5939063" y="5159549"/>
                  <a:pt x="6018191" y="5192189"/>
                  <a:pt x="6110175" y="5192189"/>
                </a:cubicBezTo>
                <a:cubicBezTo>
                  <a:pt x="6203149" y="5192189"/>
                  <a:pt x="6282276" y="5159549"/>
                  <a:pt x="6347556" y="5094269"/>
                </a:cubicBezTo>
                <a:cubicBezTo>
                  <a:pt x="6413825" y="5028000"/>
                  <a:pt x="6446959" y="4948873"/>
                  <a:pt x="6446959" y="4856888"/>
                </a:cubicBezTo>
                <a:lnTo>
                  <a:pt x="6446959" y="3471177"/>
                </a:lnTo>
                <a:cubicBezTo>
                  <a:pt x="6446959" y="3379192"/>
                  <a:pt x="6413825" y="3300065"/>
                  <a:pt x="6347556" y="3233797"/>
                </a:cubicBezTo>
                <a:cubicBezTo>
                  <a:pt x="6282276" y="3168517"/>
                  <a:pt x="6203149" y="3135877"/>
                  <a:pt x="6110175" y="3135877"/>
                </a:cubicBezTo>
                <a:close/>
                <a:moveTo>
                  <a:pt x="4236249" y="2169682"/>
                </a:moveTo>
                <a:lnTo>
                  <a:pt x="4236249" y="4159230"/>
                </a:lnTo>
                <a:lnTo>
                  <a:pt x="4485498" y="4159230"/>
                </a:lnTo>
                <a:lnTo>
                  <a:pt x="4485498" y="3274987"/>
                </a:lnTo>
                <a:lnTo>
                  <a:pt x="4706559" y="4159230"/>
                </a:lnTo>
                <a:lnTo>
                  <a:pt x="4954326" y="4159230"/>
                </a:lnTo>
                <a:lnTo>
                  <a:pt x="4706559" y="3165198"/>
                </a:lnTo>
                <a:lnTo>
                  <a:pt x="4954326" y="2169682"/>
                </a:lnTo>
                <a:lnTo>
                  <a:pt x="4706559" y="2169682"/>
                </a:lnTo>
                <a:lnTo>
                  <a:pt x="4485498" y="3053926"/>
                </a:lnTo>
                <a:lnTo>
                  <a:pt x="4485498" y="2169682"/>
                </a:lnTo>
                <a:close/>
                <a:moveTo>
                  <a:pt x="3502823" y="2169682"/>
                </a:moveTo>
                <a:lnTo>
                  <a:pt x="3502823" y="4159230"/>
                </a:lnTo>
                <a:lnTo>
                  <a:pt x="3752074" y="4159230"/>
                </a:lnTo>
                <a:lnTo>
                  <a:pt x="3752074" y="3306143"/>
                </a:lnTo>
                <a:lnTo>
                  <a:pt x="3916757" y="4159230"/>
                </a:lnTo>
                <a:lnTo>
                  <a:pt x="4166007" y="4159230"/>
                </a:lnTo>
                <a:lnTo>
                  <a:pt x="4166007" y="2169682"/>
                </a:lnTo>
                <a:lnTo>
                  <a:pt x="3916757" y="2169682"/>
                </a:lnTo>
                <a:lnTo>
                  <a:pt x="3916757" y="3088049"/>
                </a:lnTo>
                <a:lnTo>
                  <a:pt x="3752074" y="2169682"/>
                </a:lnTo>
                <a:close/>
                <a:moveTo>
                  <a:pt x="2932924" y="2169682"/>
                </a:moveTo>
                <a:lnTo>
                  <a:pt x="2683674" y="4159230"/>
                </a:lnTo>
                <a:lnTo>
                  <a:pt x="2932924" y="4159230"/>
                </a:lnTo>
                <a:lnTo>
                  <a:pt x="2961113" y="3933718"/>
                </a:lnTo>
                <a:lnTo>
                  <a:pt x="3152501" y="3933718"/>
                </a:lnTo>
                <a:lnTo>
                  <a:pt x="3180690" y="4159230"/>
                </a:lnTo>
                <a:lnTo>
                  <a:pt x="3429939" y="4159230"/>
                </a:lnTo>
                <a:lnTo>
                  <a:pt x="3180690" y="2169682"/>
                </a:lnTo>
                <a:close/>
                <a:moveTo>
                  <a:pt x="1931199" y="2169682"/>
                </a:moveTo>
                <a:lnTo>
                  <a:pt x="1931199" y="4159230"/>
                </a:lnTo>
                <a:lnTo>
                  <a:pt x="2180449" y="4159230"/>
                </a:lnTo>
                <a:lnTo>
                  <a:pt x="2180449" y="3288339"/>
                </a:lnTo>
                <a:lnTo>
                  <a:pt x="2358484" y="3288339"/>
                </a:lnTo>
                <a:lnTo>
                  <a:pt x="2358484" y="4159230"/>
                </a:lnTo>
                <a:lnTo>
                  <a:pt x="2607734" y="4159230"/>
                </a:lnTo>
                <a:lnTo>
                  <a:pt x="2607734" y="2169682"/>
                </a:lnTo>
                <a:lnTo>
                  <a:pt x="2358484" y="2169682"/>
                </a:lnTo>
                <a:lnTo>
                  <a:pt x="2358484" y="3040573"/>
                </a:lnTo>
                <a:lnTo>
                  <a:pt x="2180449" y="3040573"/>
                </a:lnTo>
                <a:lnTo>
                  <a:pt x="2180449" y="2169682"/>
                </a:lnTo>
                <a:close/>
                <a:moveTo>
                  <a:pt x="1273974" y="2169682"/>
                </a:moveTo>
                <a:lnTo>
                  <a:pt x="1273974" y="2418932"/>
                </a:lnTo>
                <a:lnTo>
                  <a:pt x="1440140" y="2418932"/>
                </a:lnTo>
                <a:lnTo>
                  <a:pt x="1440140" y="4159230"/>
                </a:lnTo>
                <a:lnTo>
                  <a:pt x="1687907" y="4159230"/>
                </a:lnTo>
                <a:lnTo>
                  <a:pt x="1687907" y="2418932"/>
                </a:lnTo>
                <a:lnTo>
                  <a:pt x="1854073" y="2418932"/>
                </a:lnTo>
                <a:lnTo>
                  <a:pt x="1854073" y="216968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47000"/>
            </a:schemeClr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utschlander" panose="02000500000000000000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00CAE1C-FCBA-F39F-737C-6AB2E45D2BF4}"/>
              </a:ext>
            </a:extLst>
          </p:cNvPr>
          <p:cNvSpPr/>
          <p:nvPr/>
        </p:nvSpPr>
        <p:spPr>
          <a:xfrm>
            <a:off x="3219450" y="-4588888"/>
            <a:ext cx="7664450" cy="3148552"/>
          </a:xfrm>
          <a:prstGeom prst="roundRect">
            <a:avLst>
              <a:gd name="adj" fmla="val 0"/>
            </a:avLst>
          </a:prstGeom>
          <a:ln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92500"/>
                      <a:gd name="connsiteY0" fmla="*/ 0 h 914400"/>
                      <a:gd name="connsiteX1" fmla="*/ 0 w 3492500"/>
                      <a:gd name="connsiteY1" fmla="*/ 0 h 914400"/>
                      <a:gd name="connsiteX2" fmla="*/ 547158 w 3492500"/>
                      <a:gd name="connsiteY2" fmla="*/ 0 h 914400"/>
                      <a:gd name="connsiteX3" fmla="*/ 1024467 w 3492500"/>
                      <a:gd name="connsiteY3" fmla="*/ 0 h 914400"/>
                      <a:gd name="connsiteX4" fmla="*/ 1536700 w 3492500"/>
                      <a:gd name="connsiteY4" fmla="*/ 0 h 914400"/>
                      <a:gd name="connsiteX5" fmla="*/ 2153708 w 3492500"/>
                      <a:gd name="connsiteY5" fmla="*/ 0 h 914400"/>
                      <a:gd name="connsiteX6" fmla="*/ 2700867 w 3492500"/>
                      <a:gd name="connsiteY6" fmla="*/ 0 h 914400"/>
                      <a:gd name="connsiteX7" fmla="*/ 3492500 w 3492500"/>
                      <a:gd name="connsiteY7" fmla="*/ 0 h 914400"/>
                      <a:gd name="connsiteX8" fmla="*/ 3492500 w 3492500"/>
                      <a:gd name="connsiteY8" fmla="*/ 0 h 914400"/>
                      <a:gd name="connsiteX9" fmla="*/ 3492500 w 3492500"/>
                      <a:gd name="connsiteY9" fmla="*/ 466344 h 914400"/>
                      <a:gd name="connsiteX10" fmla="*/ 3492500 w 3492500"/>
                      <a:gd name="connsiteY10" fmla="*/ 914400 h 914400"/>
                      <a:gd name="connsiteX11" fmla="*/ 3492500 w 3492500"/>
                      <a:gd name="connsiteY11" fmla="*/ 914400 h 914400"/>
                      <a:gd name="connsiteX12" fmla="*/ 2910417 w 3492500"/>
                      <a:gd name="connsiteY12" fmla="*/ 914400 h 914400"/>
                      <a:gd name="connsiteX13" fmla="*/ 2398183 w 3492500"/>
                      <a:gd name="connsiteY13" fmla="*/ 914400 h 914400"/>
                      <a:gd name="connsiteX14" fmla="*/ 1746250 w 3492500"/>
                      <a:gd name="connsiteY14" fmla="*/ 914400 h 914400"/>
                      <a:gd name="connsiteX15" fmla="*/ 1199092 w 3492500"/>
                      <a:gd name="connsiteY15" fmla="*/ 914400 h 914400"/>
                      <a:gd name="connsiteX16" fmla="*/ 721783 w 3492500"/>
                      <a:gd name="connsiteY16" fmla="*/ 914400 h 914400"/>
                      <a:gd name="connsiteX17" fmla="*/ 0 w 3492500"/>
                      <a:gd name="connsiteY17" fmla="*/ 914400 h 914400"/>
                      <a:gd name="connsiteX18" fmla="*/ 0 w 3492500"/>
                      <a:gd name="connsiteY18" fmla="*/ 914400 h 914400"/>
                      <a:gd name="connsiteX19" fmla="*/ 0 w 3492500"/>
                      <a:gd name="connsiteY19" fmla="*/ 475488 h 914400"/>
                      <a:gd name="connsiteX20" fmla="*/ 0 w 3492500"/>
                      <a:gd name="connsiteY20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492500" h="914400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7420" y="-17769"/>
                          <a:pt x="402289" y="51550"/>
                          <a:pt x="547158" y="0"/>
                        </a:cubicBezTo>
                        <a:cubicBezTo>
                          <a:pt x="692027" y="-51550"/>
                          <a:pt x="890009" y="9762"/>
                          <a:pt x="1024467" y="0"/>
                        </a:cubicBezTo>
                        <a:cubicBezTo>
                          <a:pt x="1158925" y="-9762"/>
                          <a:pt x="1315446" y="16278"/>
                          <a:pt x="1536700" y="0"/>
                        </a:cubicBezTo>
                        <a:cubicBezTo>
                          <a:pt x="1757954" y="-16278"/>
                          <a:pt x="1942245" y="70059"/>
                          <a:pt x="2153708" y="0"/>
                        </a:cubicBezTo>
                        <a:cubicBezTo>
                          <a:pt x="2365171" y="-70059"/>
                          <a:pt x="2530087" y="36057"/>
                          <a:pt x="2700867" y="0"/>
                        </a:cubicBezTo>
                        <a:cubicBezTo>
                          <a:pt x="2871647" y="-36057"/>
                          <a:pt x="3325879" y="8922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12622" y="182779"/>
                          <a:pt x="3442134" y="369710"/>
                          <a:pt x="3492500" y="466344"/>
                        </a:cubicBezTo>
                        <a:cubicBezTo>
                          <a:pt x="3542866" y="562978"/>
                          <a:pt x="3450600" y="746639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52474" y="955551"/>
                          <a:pt x="3138626" y="899237"/>
                          <a:pt x="2910417" y="914400"/>
                        </a:cubicBezTo>
                        <a:cubicBezTo>
                          <a:pt x="2682208" y="929563"/>
                          <a:pt x="2640484" y="897705"/>
                          <a:pt x="2398183" y="914400"/>
                        </a:cubicBezTo>
                        <a:cubicBezTo>
                          <a:pt x="2155882" y="931095"/>
                          <a:pt x="1894807" y="871387"/>
                          <a:pt x="1746250" y="914400"/>
                        </a:cubicBezTo>
                        <a:cubicBezTo>
                          <a:pt x="1597693" y="957413"/>
                          <a:pt x="1417600" y="853570"/>
                          <a:pt x="1199092" y="914400"/>
                        </a:cubicBezTo>
                        <a:cubicBezTo>
                          <a:pt x="980584" y="975230"/>
                          <a:pt x="874988" y="905484"/>
                          <a:pt x="721783" y="914400"/>
                        </a:cubicBezTo>
                        <a:cubicBezTo>
                          <a:pt x="568578" y="923316"/>
                          <a:pt x="289358" y="912265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14296" y="798307"/>
                          <a:pt x="12054" y="667519"/>
                          <a:pt x="0" y="475488"/>
                        </a:cubicBezTo>
                        <a:cubicBezTo>
                          <a:pt x="-12054" y="283457"/>
                          <a:pt x="49629" y="125919"/>
                          <a:pt x="0" y="0"/>
                        </a:cubicBezTo>
                        <a:close/>
                      </a:path>
                      <a:path w="3492500" h="914400" stroke="0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66088" y="-33228"/>
                          <a:pt x="280515" y="3529"/>
                          <a:pt x="547158" y="0"/>
                        </a:cubicBezTo>
                        <a:cubicBezTo>
                          <a:pt x="813801" y="-3529"/>
                          <a:pt x="840579" y="55118"/>
                          <a:pt x="1024467" y="0"/>
                        </a:cubicBezTo>
                        <a:cubicBezTo>
                          <a:pt x="1208355" y="-55118"/>
                          <a:pt x="1449710" y="6285"/>
                          <a:pt x="1676400" y="0"/>
                        </a:cubicBezTo>
                        <a:cubicBezTo>
                          <a:pt x="1903090" y="-6285"/>
                          <a:pt x="1991074" y="53061"/>
                          <a:pt x="2223558" y="0"/>
                        </a:cubicBezTo>
                        <a:cubicBezTo>
                          <a:pt x="2456042" y="-53061"/>
                          <a:pt x="2541446" y="19547"/>
                          <a:pt x="2770717" y="0"/>
                        </a:cubicBezTo>
                        <a:cubicBezTo>
                          <a:pt x="2999988" y="-19547"/>
                          <a:pt x="3137786" y="3343"/>
                          <a:pt x="3492500" y="0"/>
                        </a:cubicBezTo>
                        <a:lnTo>
                          <a:pt x="3492500" y="0"/>
                        </a:lnTo>
                        <a:cubicBezTo>
                          <a:pt x="3508975" y="149396"/>
                          <a:pt x="3470175" y="317508"/>
                          <a:pt x="3492500" y="438912"/>
                        </a:cubicBezTo>
                        <a:cubicBezTo>
                          <a:pt x="3514825" y="560316"/>
                          <a:pt x="3489114" y="738085"/>
                          <a:pt x="3492500" y="914400"/>
                        </a:cubicBezTo>
                        <a:lnTo>
                          <a:pt x="3492500" y="914400"/>
                        </a:lnTo>
                        <a:cubicBezTo>
                          <a:pt x="3309623" y="970977"/>
                          <a:pt x="3088920" y="853482"/>
                          <a:pt x="2980267" y="914400"/>
                        </a:cubicBezTo>
                        <a:cubicBezTo>
                          <a:pt x="2871614" y="975318"/>
                          <a:pt x="2547226" y="855501"/>
                          <a:pt x="2398183" y="914400"/>
                        </a:cubicBezTo>
                        <a:cubicBezTo>
                          <a:pt x="2249140" y="973299"/>
                          <a:pt x="1943967" y="860440"/>
                          <a:pt x="1816100" y="914400"/>
                        </a:cubicBezTo>
                        <a:cubicBezTo>
                          <a:pt x="1688233" y="968360"/>
                          <a:pt x="1514101" y="895945"/>
                          <a:pt x="1268942" y="914400"/>
                        </a:cubicBezTo>
                        <a:cubicBezTo>
                          <a:pt x="1023783" y="932855"/>
                          <a:pt x="752027" y="853050"/>
                          <a:pt x="617008" y="914400"/>
                        </a:cubicBezTo>
                        <a:cubicBezTo>
                          <a:pt x="481989" y="975750"/>
                          <a:pt x="203556" y="870996"/>
                          <a:pt x="0" y="914400"/>
                        </a:cubicBezTo>
                        <a:lnTo>
                          <a:pt x="0" y="914400"/>
                        </a:lnTo>
                        <a:cubicBezTo>
                          <a:pt x="-42817" y="801466"/>
                          <a:pt x="21073" y="585128"/>
                          <a:pt x="0" y="475488"/>
                        </a:cubicBezTo>
                        <a:cubicBezTo>
                          <a:pt x="-21073" y="365848"/>
                          <a:pt x="21243" y="1205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Chưa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áp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được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mô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thiết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kế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MVC.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Đồng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thời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p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hần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mềm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còn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thiếu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nhiều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chức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chưa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hoàn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thiện</a:t>
            </a:r>
            <a:r>
              <a:rPr lang="en-US" sz="2400" dirty="0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 "/>
                <a:ea typeface="Calibri" panose="020F0502020204030204" pitchFamily="34" charset="0"/>
              </a:rPr>
              <a:t>như</a:t>
            </a:r>
            <a:r>
              <a:rPr lang="en-US" sz="24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</a:rPr>
              <a:t>:</a:t>
            </a:r>
          </a:p>
          <a:p>
            <a:pPr algn="just"/>
            <a:r>
              <a:rPr lang="en-US" sz="2400" dirty="0" err="1">
                <a:solidFill>
                  <a:srgbClr val="000000"/>
                </a:solidFill>
                <a:latin typeface="Calibri "/>
              </a:rPr>
              <a:t>chưa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xây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dựng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được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những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chức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năng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như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thanh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toán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hoá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đơn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quản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lý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chi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tiết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sản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 "/>
              </a:rPr>
              <a:t>phẩm</a:t>
            </a:r>
            <a:r>
              <a:rPr lang="en-US" sz="2400" dirty="0">
                <a:solidFill>
                  <a:srgbClr val="000000"/>
                </a:solidFill>
                <a:latin typeface="Calibri "/>
              </a:rPr>
              <a:t>,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…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chưa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có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chức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năng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sao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lưu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và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phục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hồi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dữ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liệu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,…</a:t>
            </a:r>
            <a:endParaRPr lang="en-US" sz="2400" dirty="0"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54019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Video 45" title="Drifting bright pink and blue gradient">
            <a:hlinkClick r:id="" action="ppaction://media"/>
            <a:extLst>
              <a:ext uri="{FF2B5EF4-FFF2-40B4-BE49-F238E27FC236}">
                <a16:creationId xmlns:a16="http://schemas.microsoft.com/office/drawing/2014/main" id="{610EB457-F00C-2306-19F6-F5C14A8489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D2062EC-8B85-FD8F-4D08-2F5596D437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110175" y="3358422"/>
                </a:moveTo>
                <a:cubicBezTo>
                  <a:pt x="6132924" y="3358422"/>
                  <a:pt x="6152706" y="3366829"/>
                  <a:pt x="6169520" y="3383643"/>
                </a:cubicBezTo>
                <a:cubicBezTo>
                  <a:pt x="6185346" y="3399469"/>
                  <a:pt x="6193258" y="3418756"/>
                  <a:pt x="6193258" y="3441505"/>
                </a:cubicBezTo>
                <a:lnTo>
                  <a:pt x="6193258" y="4886561"/>
                </a:lnTo>
                <a:cubicBezTo>
                  <a:pt x="6193258" y="4909310"/>
                  <a:pt x="6185346" y="4928597"/>
                  <a:pt x="6169520" y="4944422"/>
                </a:cubicBezTo>
                <a:cubicBezTo>
                  <a:pt x="6152706" y="4960248"/>
                  <a:pt x="6132924" y="4968160"/>
                  <a:pt x="6110175" y="4968160"/>
                </a:cubicBezTo>
                <a:cubicBezTo>
                  <a:pt x="6087426" y="4968160"/>
                  <a:pt x="6068139" y="4960248"/>
                  <a:pt x="6052314" y="4944422"/>
                </a:cubicBezTo>
                <a:cubicBezTo>
                  <a:pt x="6035499" y="4928597"/>
                  <a:pt x="6027092" y="4909310"/>
                  <a:pt x="6027092" y="4886561"/>
                </a:cubicBezTo>
                <a:lnTo>
                  <a:pt x="6027092" y="3441505"/>
                </a:lnTo>
                <a:cubicBezTo>
                  <a:pt x="6027092" y="3418756"/>
                  <a:pt x="6035499" y="3399469"/>
                  <a:pt x="6052314" y="3383643"/>
                </a:cubicBezTo>
                <a:cubicBezTo>
                  <a:pt x="6068139" y="3366829"/>
                  <a:pt x="6087426" y="3358422"/>
                  <a:pt x="6110175" y="3358422"/>
                </a:cubicBezTo>
                <a:close/>
                <a:moveTo>
                  <a:pt x="6517825" y="3168517"/>
                </a:moveTo>
                <a:lnTo>
                  <a:pt x="6517825" y="4856888"/>
                </a:lnTo>
                <a:cubicBezTo>
                  <a:pt x="6517825" y="4948873"/>
                  <a:pt x="6550465" y="5028000"/>
                  <a:pt x="6615744" y="5094269"/>
                </a:cubicBezTo>
                <a:cubicBezTo>
                  <a:pt x="6682013" y="5159549"/>
                  <a:pt x="6761140" y="5192189"/>
                  <a:pt x="6853125" y="5192189"/>
                </a:cubicBezTo>
                <a:cubicBezTo>
                  <a:pt x="6946099" y="5192189"/>
                  <a:pt x="7025226" y="5159549"/>
                  <a:pt x="7090506" y="5094269"/>
                </a:cubicBezTo>
                <a:cubicBezTo>
                  <a:pt x="7156775" y="5028000"/>
                  <a:pt x="7189909" y="4948873"/>
                  <a:pt x="7189909" y="4856888"/>
                </a:cubicBezTo>
                <a:lnTo>
                  <a:pt x="7189909" y="3168517"/>
                </a:lnTo>
                <a:lnTo>
                  <a:pt x="6936208" y="3168517"/>
                </a:lnTo>
                <a:lnTo>
                  <a:pt x="6936208" y="4886561"/>
                </a:lnTo>
                <a:cubicBezTo>
                  <a:pt x="6936208" y="4909310"/>
                  <a:pt x="6928296" y="4928597"/>
                  <a:pt x="6912470" y="4944422"/>
                </a:cubicBezTo>
                <a:cubicBezTo>
                  <a:pt x="6895656" y="4960248"/>
                  <a:pt x="6875874" y="4968160"/>
                  <a:pt x="6853125" y="4968160"/>
                </a:cubicBezTo>
                <a:cubicBezTo>
                  <a:pt x="6830376" y="4968160"/>
                  <a:pt x="6811089" y="4960248"/>
                  <a:pt x="6795264" y="4944422"/>
                </a:cubicBezTo>
                <a:cubicBezTo>
                  <a:pt x="6778449" y="4928597"/>
                  <a:pt x="6770042" y="4909310"/>
                  <a:pt x="6770042" y="4886561"/>
                </a:cubicBezTo>
                <a:lnTo>
                  <a:pt x="6770042" y="3168517"/>
                </a:lnTo>
                <a:close/>
                <a:moveTo>
                  <a:pt x="4898575" y="3168517"/>
                </a:moveTo>
                <a:lnTo>
                  <a:pt x="5174531" y="4523071"/>
                </a:lnTo>
                <a:lnTo>
                  <a:pt x="5176014" y="4523071"/>
                </a:lnTo>
                <a:lnTo>
                  <a:pt x="5176014" y="5158065"/>
                </a:lnTo>
                <a:lnTo>
                  <a:pt x="5425264" y="5158065"/>
                </a:lnTo>
                <a:lnTo>
                  <a:pt x="5425264" y="4523071"/>
                </a:lnTo>
                <a:lnTo>
                  <a:pt x="5426747" y="4523071"/>
                </a:lnTo>
                <a:lnTo>
                  <a:pt x="5702702" y="3168517"/>
                </a:lnTo>
                <a:lnTo>
                  <a:pt x="5453452" y="3168517"/>
                </a:lnTo>
                <a:lnTo>
                  <a:pt x="5300639" y="3919234"/>
                </a:lnTo>
                <a:lnTo>
                  <a:pt x="5147825" y="3168517"/>
                </a:lnTo>
                <a:close/>
                <a:moveTo>
                  <a:pt x="3056065" y="3163714"/>
                </a:moveTo>
                <a:lnTo>
                  <a:pt x="3121345" y="3685952"/>
                </a:lnTo>
                <a:lnTo>
                  <a:pt x="2992269" y="3685952"/>
                </a:lnTo>
                <a:close/>
                <a:moveTo>
                  <a:pt x="6110175" y="3135877"/>
                </a:moveTo>
                <a:cubicBezTo>
                  <a:pt x="6018191" y="3135877"/>
                  <a:pt x="5939063" y="3168517"/>
                  <a:pt x="5872794" y="3233797"/>
                </a:cubicBezTo>
                <a:cubicBezTo>
                  <a:pt x="5807515" y="3300065"/>
                  <a:pt x="5774875" y="3379192"/>
                  <a:pt x="5774875" y="3471177"/>
                </a:cubicBezTo>
                <a:lnTo>
                  <a:pt x="5774875" y="4856888"/>
                </a:lnTo>
                <a:cubicBezTo>
                  <a:pt x="5774875" y="4948873"/>
                  <a:pt x="5807515" y="5028000"/>
                  <a:pt x="5872794" y="5094269"/>
                </a:cubicBezTo>
                <a:cubicBezTo>
                  <a:pt x="5939063" y="5159549"/>
                  <a:pt x="6018191" y="5192189"/>
                  <a:pt x="6110175" y="5192189"/>
                </a:cubicBezTo>
                <a:cubicBezTo>
                  <a:pt x="6203149" y="5192189"/>
                  <a:pt x="6282276" y="5159549"/>
                  <a:pt x="6347556" y="5094269"/>
                </a:cubicBezTo>
                <a:cubicBezTo>
                  <a:pt x="6413825" y="5028000"/>
                  <a:pt x="6446959" y="4948873"/>
                  <a:pt x="6446959" y="4856888"/>
                </a:cubicBezTo>
                <a:lnTo>
                  <a:pt x="6446959" y="3471177"/>
                </a:lnTo>
                <a:cubicBezTo>
                  <a:pt x="6446959" y="3379192"/>
                  <a:pt x="6413825" y="3300065"/>
                  <a:pt x="6347556" y="3233797"/>
                </a:cubicBezTo>
                <a:cubicBezTo>
                  <a:pt x="6282276" y="3168517"/>
                  <a:pt x="6203149" y="3135877"/>
                  <a:pt x="6110175" y="3135877"/>
                </a:cubicBezTo>
                <a:close/>
                <a:moveTo>
                  <a:pt x="4236249" y="2169682"/>
                </a:moveTo>
                <a:lnTo>
                  <a:pt x="4236249" y="4159230"/>
                </a:lnTo>
                <a:lnTo>
                  <a:pt x="4485498" y="4159230"/>
                </a:lnTo>
                <a:lnTo>
                  <a:pt x="4485498" y="3274987"/>
                </a:lnTo>
                <a:lnTo>
                  <a:pt x="4706559" y="4159230"/>
                </a:lnTo>
                <a:lnTo>
                  <a:pt x="4954326" y="4159230"/>
                </a:lnTo>
                <a:lnTo>
                  <a:pt x="4706559" y="3165198"/>
                </a:lnTo>
                <a:lnTo>
                  <a:pt x="4954326" y="2169682"/>
                </a:lnTo>
                <a:lnTo>
                  <a:pt x="4706559" y="2169682"/>
                </a:lnTo>
                <a:lnTo>
                  <a:pt x="4485498" y="3053926"/>
                </a:lnTo>
                <a:lnTo>
                  <a:pt x="4485498" y="2169682"/>
                </a:lnTo>
                <a:close/>
                <a:moveTo>
                  <a:pt x="3502823" y="2169682"/>
                </a:moveTo>
                <a:lnTo>
                  <a:pt x="3502823" y="4159230"/>
                </a:lnTo>
                <a:lnTo>
                  <a:pt x="3752074" y="4159230"/>
                </a:lnTo>
                <a:lnTo>
                  <a:pt x="3752074" y="3306143"/>
                </a:lnTo>
                <a:lnTo>
                  <a:pt x="3916757" y="4159230"/>
                </a:lnTo>
                <a:lnTo>
                  <a:pt x="4166007" y="4159230"/>
                </a:lnTo>
                <a:lnTo>
                  <a:pt x="4166007" y="2169682"/>
                </a:lnTo>
                <a:lnTo>
                  <a:pt x="3916757" y="2169682"/>
                </a:lnTo>
                <a:lnTo>
                  <a:pt x="3916757" y="3088049"/>
                </a:lnTo>
                <a:lnTo>
                  <a:pt x="3752074" y="2169682"/>
                </a:lnTo>
                <a:close/>
                <a:moveTo>
                  <a:pt x="2932924" y="2169682"/>
                </a:moveTo>
                <a:lnTo>
                  <a:pt x="2683674" y="4159230"/>
                </a:lnTo>
                <a:lnTo>
                  <a:pt x="2932924" y="4159230"/>
                </a:lnTo>
                <a:lnTo>
                  <a:pt x="2961113" y="3933718"/>
                </a:lnTo>
                <a:lnTo>
                  <a:pt x="3152501" y="3933718"/>
                </a:lnTo>
                <a:lnTo>
                  <a:pt x="3180690" y="4159230"/>
                </a:lnTo>
                <a:lnTo>
                  <a:pt x="3429939" y="4159230"/>
                </a:lnTo>
                <a:lnTo>
                  <a:pt x="3180690" y="2169682"/>
                </a:lnTo>
                <a:close/>
                <a:moveTo>
                  <a:pt x="1931199" y="2169682"/>
                </a:moveTo>
                <a:lnTo>
                  <a:pt x="1931199" y="4159230"/>
                </a:lnTo>
                <a:lnTo>
                  <a:pt x="2180449" y="4159230"/>
                </a:lnTo>
                <a:lnTo>
                  <a:pt x="2180449" y="3288339"/>
                </a:lnTo>
                <a:lnTo>
                  <a:pt x="2358484" y="3288339"/>
                </a:lnTo>
                <a:lnTo>
                  <a:pt x="2358484" y="4159230"/>
                </a:lnTo>
                <a:lnTo>
                  <a:pt x="2607734" y="4159230"/>
                </a:lnTo>
                <a:lnTo>
                  <a:pt x="2607734" y="2169682"/>
                </a:lnTo>
                <a:lnTo>
                  <a:pt x="2358484" y="2169682"/>
                </a:lnTo>
                <a:lnTo>
                  <a:pt x="2358484" y="3040573"/>
                </a:lnTo>
                <a:lnTo>
                  <a:pt x="2180449" y="3040573"/>
                </a:lnTo>
                <a:lnTo>
                  <a:pt x="2180449" y="2169682"/>
                </a:lnTo>
                <a:close/>
                <a:moveTo>
                  <a:pt x="1273974" y="2169682"/>
                </a:moveTo>
                <a:lnTo>
                  <a:pt x="1273974" y="2418932"/>
                </a:lnTo>
                <a:lnTo>
                  <a:pt x="1440140" y="2418932"/>
                </a:lnTo>
                <a:lnTo>
                  <a:pt x="1440140" y="4159230"/>
                </a:lnTo>
                <a:lnTo>
                  <a:pt x="1687907" y="4159230"/>
                </a:lnTo>
                <a:lnTo>
                  <a:pt x="1687907" y="2418932"/>
                </a:lnTo>
                <a:lnTo>
                  <a:pt x="1854073" y="2418932"/>
                </a:lnTo>
                <a:lnTo>
                  <a:pt x="1854073" y="216968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utschlander" panose="020005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A5A7DF-04C6-90FF-2AFD-F2B0470FAAE2}"/>
              </a:ext>
            </a:extLst>
          </p:cNvPr>
          <p:cNvCxnSpPr/>
          <p:nvPr/>
        </p:nvCxnSpPr>
        <p:spPr>
          <a:xfrm>
            <a:off x="0" y="1625600"/>
            <a:ext cx="3365500" cy="0"/>
          </a:xfrm>
          <a:prstGeom prst="line">
            <a:avLst/>
          </a:prstGeom>
          <a:ln>
            <a:solidFill>
              <a:schemeClr val="bg1"/>
            </a:solidFill>
            <a:tailEnd type="oval" w="sm" len="sm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B188F1F-A19D-1E0D-C792-5530F4F7F617}"/>
              </a:ext>
            </a:extLst>
          </p:cNvPr>
          <p:cNvSpPr/>
          <p:nvPr/>
        </p:nvSpPr>
        <p:spPr>
          <a:xfrm>
            <a:off x="8844230" y="4275435"/>
            <a:ext cx="1321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latin typeface="Deutschlander" panose="02000500000000000000" pitchFamily="2" charset="0"/>
              </a:rPr>
              <a:t>your ear</a:t>
            </a:r>
            <a:endParaRPr lang="en-US" sz="5400" b="0" cap="none" spc="0" dirty="0">
              <a:ln w="0"/>
              <a:solidFill>
                <a:schemeClr val="accent4">
                  <a:lumMod val="60000"/>
                  <a:lumOff val="40000"/>
                </a:schemeClr>
              </a:solidFill>
              <a:latin typeface="Deutschlander" panose="02000500000000000000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01D68E-56D1-DA3B-BABC-106A3F64E8DD}"/>
              </a:ext>
            </a:extLst>
          </p:cNvPr>
          <p:cNvSpPr/>
          <p:nvPr/>
        </p:nvSpPr>
        <p:spPr>
          <a:xfrm>
            <a:off x="8840644" y="3813770"/>
            <a:ext cx="21307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latin typeface="Deutschlander" panose="02000500000000000000" pitchFamily="2" charset="0"/>
              </a:rPr>
              <a:t>For lending me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24DD0DA-6316-E19D-D548-A268B503FC6C}"/>
              </a:ext>
            </a:extLst>
          </p:cNvPr>
          <p:cNvCxnSpPr>
            <a:cxnSpLocks/>
          </p:cNvCxnSpPr>
          <p:nvPr/>
        </p:nvCxnSpPr>
        <p:spPr>
          <a:xfrm>
            <a:off x="10007600" y="4953000"/>
            <a:ext cx="21844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oval" w="sm" len="sm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17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F733298-3430-E941-AEFD-48D9D0971A15}"/>
              </a:ext>
            </a:extLst>
          </p:cNvPr>
          <p:cNvSpPr/>
          <p:nvPr/>
        </p:nvSpPr>
        <p:spPr>
          <a:xfrm>
            <a:off x="7103556" y="-169212"/>
            <a:ext cx="5319826" cy="7427262"/>
          </a:xfrm>
          <a:prstGeom prst="rect">
            <a:avLst/>
          </a:prstGeom>
          <a:gradFill>
            <a:gsLst>
              <a:gs pos="0">
                <a:srgbClr val="373A40">
                  <a:alpha val="0"/>
                </a:srgbClr>
              </a:gs>
              <a:gs pos="100000">
                <a:srgbClr val="373A4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9A4EA-3497-4676-AFF1-79513A601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937700"/>
            <a:ext cx="9144000" cy="1047420"/>
          </a:xfrm>
        </p:spPr>
        <p:txBody>
          <a:bodyPr/>
          <a:lstStyle/>
          <a:p>
            <a:r>
              <a:rPr lang="en-US" b="1" dirty="0">
                <a:solidFill>
                  <a:srgbClr val="E845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 ÁN HỌC PHẦN 3</a:t>
            </a:r>
          </a:p>
        </p:txBody>
      </p:sp>
      <p:pic>
        <p:nvPicPr>
          <p:cNvPr id="6" name="Picture 5" descr="CTUT_logo">
            <a:extLst>
              <a:ext uri="{FF2B5EF4-FFF2-40B4-BE49-F238E27FC236}">
                <a16:creationId xmlns:a16="http://schemas.microsoft.com/office/drawing/2014/main" id="{C574587A-7BD5-9CBE-6704-AF14042CE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9770" y="-6548437"/>
            <a:ext cx="1995170" cy="19951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6202F-BBA3-0FA4-4259-72AA32547183}"/>
              </a:ext>
            </a:extLst>
          </p:cNvPr>
          <p:cNvSpPr txBox="1"/>
          <p:nvPr/>
        </p:nvSpPr>
        <p:spPr>
          <a:xfrm>
            <a:off x="3879786" y="-11743903"/>
            <a:ext cx="5739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B2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CÔNG NGHỆ THÔNG 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DC61C-31B4-7643-B053-23B1A79197A5}"/>
              </a:ext>
            </a:extLst>
          </p:cNvPr>
          <p:cNvSpPr txBox="1"/>
          <p:nvPr/>
        </p:nvSpPr>
        <p:spPr>
          <a:xfrm>
            <a:off x="2161367" y="-13278860"/>
            <a:ext cx="9175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B2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 HỌC KĨ THUẬT – CÔNG NGHỆ CẦN THƠ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635542-7BFB-91D9-D0CF-2E0F38EA438C}"/>
              </a:ext>
            </a:extLst>
          </p:cNvPr>
          <p:cNvSpPr txBox="1"/>
          <p:nvPr/>
        </p:nvSpPr>
        <p:spPr>
          <a:xfrm>
            <a:off x="1516864" y="-6899635"/>
            <a:ext cx="915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3200" b="1" dirty="0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9037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en-US" sz="3200" b="1" dirty="0">
              <a:solidFill>
                <a:srgbClr val="90374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A5ED6E-E9D3-9A6A-A449-FCEF4940651A}"/>
              </a:ext>
            </a:extLst>
          </p:cNvPr>
          <p:cNvSpPr txBox="1"/>
          <p:nvPr/>
        </p:nvSpPr>
        <p:spPr>
          <a:xfrm>
            <a:off x="5932333" y="2921168"/>
            <a:ext cx="327333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" b="1" dirty="0">
                <a:solidFill>
                  <a:srgbClr val="EEEEEE">
                    <a:alpha val="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 VỀ ĐỀ TÀI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E55CF4-2B86-8C31-884F-0E40205AB2FC}"/>
              </a:ext>
            </a:extLst>
          </p:cNvPr>
          <p:cNvSpPr/>
          <p:nvPr/>
        </p:nvSpPr>
        <p:spPr>
          <a:xfrm>
            <a:off x="971550" y="638175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1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B21359-2EE2-49A9-E3CD-728B0680F205}"/>
              </a:ext>
            </a:extLst>
          </p:cNvPr>
          <p:cNvSpPr/>
          <p:nvPr/>
        </p:nvSpPr>
        <p:spPr>
          <a:xfrm>
            <a:off x="1431736" y="1832298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2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DC6A6E-715E-B6C4-5AAC-3727B0F13335}"/>
              </a:ext>
            </a:extLst>
          </p:cNvPr>
          <p:cNvSpPr/>
          <p:nvPr/>
        </p:nvSpPr>
        <p:spPr>
          <a:xfrm>
            <a:off x="1869140" y="3026421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3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4797EE-88F1-58EA-BDFD-9A36047DFCEE}"/>
              </a:ext>
            </a:extLst>
          </p:cNvPr>
          <p:cNvSpPr/>
          <p:nvPr/>
        </p:nvSpPr>
        <p:spPr>
          <a:xfrm>
            <a:off x="2399492" y="4220739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4	Demo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9740EF-4AE1-1AF9-8C89-08F83F18F693}"/>
              </a:ext>
            </a:extLst>
          </p:cNvPr>
          <p:cNvSpPr/>
          <p:nvPr/>
        </p:nvSpPr>
        <p:spPr>
          <a:xfrm>
            <a:off x="2888300" y="5417543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5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FB3F9170-F3A0-0DFB-B33D-36A4BFC46130}"/>
              </a:ext>
            </a:extLst>
          </p:cNvPr>
          <p:cNvSpPr/>
          <p:nvPr/>
        </p:nvSpPr>
        <p:spPr>
          <a:xfrm>
            <a:off x="671199" y="546735"/>
            <a:ext cx="1280160" cy="1097280"/>
          </a:xfrm>
          <a:prstGeom prst="hexagon">
            <a:avLst/>
          </a:prstGeom>
          <a:noFill/>
          <a:ln>
            <a:solidFill>
              <a:srgbClr val="DC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12847BEB-0CF7-1FE7-87B3-887DBC85DFC4}"/>
              </a:ext>
            </a:extLst>
          </p:cNvPr>
          <p:cNvSpPr/>
          <p:nvPr/>
        </p:nvSpPr>
        <p:spPr>
          <a:xfrm>
            <a:off x="1119332" y="1735455"/>
            <a:ext cx="1280160" cy="1097280"/>
          </a:xfrm>
          <a:prstGeom prst="hexagon">
            <a:avLst/>
          </a:prstGeom>
          <a:noFill/>
          <a:ln>
            <a:solidFill>
              <a:srgbClr val="DC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EDFE508-CC52-1E84-8D19-39A007E82B19}"/>
              </a:ext>
            </a:extLst>
          </p:cNvPr>
          <p:cNvSpPr/>
          <p:nvPr/>
        </p:nvSpPr>
        <p:spPr>
          <a:xfrm>
            <a:off x="1524000" y="2940579"/>
            <a:ext cx="1280160" cy="1097280"/>
          </a:xfrm>
          <a:prstGeom prst="hexagon">
            <a:avLst/>
          </a:prstGeom>
          <a:noFill/>
          <a:ln>
            <a:solidFill>
              <a:srgbClr val="DC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21A899EA-1201-5DB8-DBE6-F48B4235EA33}"/>
              </a:ext>
            </a:extLst>
          </p:cNvPr>
          <p:cNvSpPr/>
          <p:nvPr/>
        </p:nvSpPr>
        <p:spPr>
          <a:xfrm>
            <a:off x="2064212" y="4129299"/>
            <a:ext cx="1280160" cy="1097280"/>
          </a:xfrm>
          <a:prstGeom prst="hexagon">
            <a:avLst/>
          </a:prstGeom>
          <a:noFill/>
          <a:ln>
            <a:solidFill>
              <a:srgbClr val="DC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362847B9-49C4-71B9-F359-CBBA27036725}"/>
              </a:ext>
            </a:extLst>
          </p:cNvPr>
          <p:cNvSpPr/>
          <p:nvPr/>
        </p:nvSpPr>
        <p:spPr>
          <a:xfrm>
            <a:off x="2585307" y="5326103"/>
            <a:ext cx="1280160" cy="1097280"/>
          </a:xfrm>
          <a:prstGeom prst="hexagon">
            <a:avLst/>
          </a:prstGeom>
          <a:noFill/>
          <a:ln>
            <a:solidFill>
              <a:srgbClr val="DC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C8210-F264-0A6E-7DA0-C5B4705761FB}"/>
              </a:ext>
            </a:extLst>
          </p:cNvPr>
          <p:cNvSpPr txBox="1"/>
          <p:nvPr/>
        </p:nvSpPr>
        <p:spPr>
          <a:xfrm>
            <a:off x="8150288" y="275688"/>
            <a:ext cx="3722494" cy="53813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0" b="1" dirty="0">
                <a:ln>
                  <a:gradFill>
                    <a:gsLst>
                      <a:gs pos="0">
                        <a:srgbClr val="EEEEEE">
                          <a:alpha val="0"/>
                        </a:srgbClr>
                      </a:gs>
                      <a:gs pos="100000">
                        <a:srgbClr val="EEEEEE">
                          <a:alpha val="53000"/>
                        </a:srgbClr>
                      </a:gs>
                    </a:gsLst>
                    <a:lin ang="0" scaled="0"/>
                  </a:gradFill>
                </a:ln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</a:p>
          <a:p>
            <a:pPr algn="r">
              <a:lnSpc>
                <a:spcPct val="150000"/>
              </a:lnSpc>
            </a:pPr>
            <a:r>
              <a:rPr lang="en-US" sz="8000" b="1" dirty="0">
                <a:ln>
                  <a:gradFill>
                    <a:gsLst>
                      <a:gs pos="0">
                        <a:srgbClr val="EEEEEE">
                          <a:alpha val="0"/>
                        </a:srgbClr>
                      </a:gs>
                      <a:gs pos="100000">
                        <a:srgbClr val="EEEEEE">
                          <a:alpha val="53000"/>
                        </a:srgbClr>
                      </a:gs>
                    </a:gsLst>
                    <a:lin ang="0" scaled="0"/>
                  </a:gradFill>
                </a:ln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DUNG</a:t>
            </a:r>
          </a:p>
          <a:p>
            <a:pPr algn="r">
              <a:lnSpc>
                <a:spcPct val="150000"/>
              </a:lnSpc>
            </a:pPr>
            <a:r>
              <a:rPr lang="en-US" sz="8000" b="1" dirty="0">
                <a:ln>
                  <a:gradFill>
                    <a:gsLst>
                      <a:gs pos="0">
                        <a:srgbClr val="EEEEEE">
                          <a:alpha val="0"/>
                        </a:srgbClr>
                      </a:gs>
                      <a:gs pos="100000">
                        <a:srgbClr val="EEEEEE">
                          <a:alpha val="53000"/>
                        </a:srgbClr>
                      </a:gs>
                    </a:gsLst>
                    <a:lin ang="0" scaled="0"/>
                  </a:gradFill>
                </a:ln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510AE20E-A3A5-435C-EF4E-964635C7BA3C}"/>
              </a:ext>
            </a:extLst>
          </p:cNvPr>
          <p:cNvSpPr/>
          <p:nvPr/>
        </p:nvSpPr>
        <p:spPr>
          <a:xfrm>
            <a:off x="-3962400" y="-6548437"/>
            <a:ext cx="20116800" cy="20116800"/>
          </a:xfrm>
          <a:prstGeom prst="donut">
            <a:avLst>
              <a:gd name="adj" fmla="val 9756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608032" y="4022386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>
            <a:off x="-253878" y="6391636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608032" y="5920859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>
            <a:off x="-253878" y="4493163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-253878" y="5443936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608032" y="4970086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ubtitle 4">
            <a:extLst>
              <a:ext uri="{FF2B5EF4-FFF2-40B4-BE49-F238E27FC236}">
                <a16:creationId xmlns:a16="http://schemas.microsoft.com/office/drawing/2014/main" id="{65A48297-E669-BFE4-B5CD-7E173132E0D7}"/>
              </a:ext>
            </a:extLst>
          </p:cNvPr>
          <p:cNvSpPr txBox="1">
            <a:spLocks/>
          </p:cNvSpPr>
          <p:nvPr/>
        </p:nvSpPr>
        <p:spPr>
          <a:xfrm>
            <a:off x="4414982" y="9349590"/>
            <a:ext cx="6253018" cy="1404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Sinh viên thực hiện: Nguyễn Duy Tân</a:t>
            </a:r>
          </a:p>
          <a:p>
            <a:pPr algn="l"/>
            <a:r>
              <a:rPr lang="en-US" b="1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MSSV: 2101102</a:t>
            </a:r>
          </a:p>
          <a:p>
            <a:pPr algn="l"/>
            <a:r>
              <a:rPr lang="en-US" b="1">
                <a:solidFill>
                  <a:srgbClr val="5335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GVHD: ThS. Trầm Vũ Kiệt</a:t>
            </a:r>
            <a:endParaRPr lang="en-US" b="1" dirty="0">
              <a:solidFill>
                <a:srgbClr val="5335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532C0B-DEEB-CA9E-830F-1852CCDBC921}"/>
              </a:ext>
            </a:extLst>
          </p:cNvPr>
          <p:cNvSpPr txBox="1"/>
          <p:nvPr/>
        </p:nvSpPr>
        <p:spPr>
          <a:xfrm>
            <a:off x="4512072" y="12162140"/>
            <a:ext cx="31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Cần</a:t>
            </a:r>
            <a:r>
              <a:rPr lang="en-US" sz="1600" i="1" dirty="0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i="1" dirty="0" err="1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Thơ</a:t>
            </a:r>
            <a:r>
              <a:rPr lang="en-US" sz="1600" i="1" dirty="0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600" i="1" dirty="0" err="1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ngày</a:t>
            </a:r>
            <a:r>
              <a:rPr lang="en-US" sz="1600" i="1" dirty="0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19 </a:t>
            </a:r>
            <a:r>
              <a:rPr lang="en-US" sz="1600" i="1" dirty="0" err="1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tháng</a:t>
            </a:r>
            <a:r>
              <a:rPr lang="en-US" sz="1600" i="1" dirty="0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9 </a:t>
            </a:r>
            <a:r>
              <a:rPr lang="en-US" sz="1600" i="1" dirty="0" err="1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năm</a:t>
            </a:r>
            <a:r>
              <a:rPr lang="en-US" sz="1600" i="1" dirty="0">
                <a:solidFill>
                  <a:srgbClr val="5335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368908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F733298-3430-E941-AEFD-48D9D0971A15}"/>
              </a:ext>
            </a:extLst>
          </p:cNvPr>
          <p:cNvSpPr/>
          <p:nvPr/>
        </p:nvSpPr>
        <p:spPr>
          <a:xfrm>
            <a:off x="14949702" y="-169212"/>
            <a:ext cx="5319826" cy="7427262"/>
          </a:xfrm>
          <a:prstGeom prst="rect">
            <a:avLst/>
          </a:prstGeom>
          <a:gradFill>
            <a:gsLst>
              <a:gs pos="0">
                <a:srgbClr val="373A40">
                  <a:alpha val="0"/>
                </a:srgbClr>
              </a:gs>
              <a:gs pos="100000">
                <a:srgbClr val="373A4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E55CF4-2B86-8C31-884F-0E40205AB2FC}"/>
              </a:ext>
            </a:extLst>
          </p:cNvPr>
          <p:cNvSpPr/>
          <p:nvPr/>
        </p:nvSpPr>
        <p:spPr>
          <a:xfrm>
            <a:off x="-13208915" y="638175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1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B21359-2EE2-49A9-E3CD-728B0680F205}"/>
              </a:ext>
            </a:extLst>
          </p:cNvPr>
          <p:cNvSpPr/>
          <p:nvPr/>
        </p:nvSpPr>
        <p:spPr>
          <a:xfrm>
            <a:off x="-11340843" y="1832298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2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DC6A6E-715E-B6C4-5AAC-3727B0F13335}"/>
              </a:ext>
            </a:extLst>
          </p:cNvPr>
          <p:cNvSpPr/>
          <p:nvPr/>
        </p:nvSpPr>
        <p:spPr>
          <a:xfrm>
            <a:off x="-9626182" y="3026421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3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4797EE-88F1-58EA-BDFD-9A36047DFCEE}"/>
              </a:ext>
            </a:extLst>
          </p:cNvPr>
          <p:cNvSpPr/>
          <p:nvPr/>
        </p:nvSpPr>
        <p:spPr>
          <a:xfrm>
            <a:off x="-7731486" y="4220739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4	Demo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9740EF-4AE1-1AF9-8C89-08F83F18F693}"/>
              </a:ext>
            </a:extLst>
          </p:cNvPr>
          <p:cNvSpPr/>
          <p:nvPr/>
        </p:nvSpPr>
        <p:spPr>
          <a:xfrm>
            <a:off x="-6052507" y="5417543"/>
            <a:ext cx="5124450" cy="914400"/>
          </a:xfrm>
          <a:prstGeom prst="roundRect">
            <a:avLst/>
          </a:prstGeom>
          <a:solidFill>
            <a:srgbClr val="373A40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5	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000" b="1" dirty="0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EEEEE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2000" b="1" dirty="0">
              <a:solidFill>
                <a:srgbClr val="EEEEE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FB3F9170-F3A0-0DFB-B33D-36A4BFC46130}"/>
              </a:ext>
            </a:extLst>
          </p:cNvPr>
          <p:cNvSpPr/>
          <p:nvPr/>
        </p:nvSpPr>
        <p:spPr>
          <a:xfrm>
            <a:off x="-14844580" y="546735"/>
            <a:ext cx="1280160" cy="1097280"/>
          </a:xfrm>
          <a:prstGeom prst="hexagon">
            <a:avLst/>
          </a:prstGeom>
          <a:noFill/>
          <a:ln>
            <a:solidFill>
              <a:srgbClr val="DC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12847BEB-0CF7-1FE7-87B3-887DBC85DFC4}"/>
              </a:ext>
            </a:extLst>
          </p:cNvPr>
          <p:cNvSpPr/>
          <p:nvPr/>
        </p:nvSpPr>
        <p:spPr>
          <a:xfrm>
            <a:off x="-13061133" y="1735455"/>
            <a:ext cx="1280160" cy="1097280"/>
          </a:xfrm>
          <a:prstGeom prst="hexagon">
            <a:avLst/>
          </a:prstGeom>
          <a:noFill/>
          <a:ln>
            <a:solidFill>
              <a:srgbClr val="DC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EDFE508-CC52-1E84-8D19-39A007E82B19}"/>
              </a:ext>
            </a:extLst>
          </p:cNvPr>
          <p:cNvSpPr/>
          <p:nvPr/>
        </p:nvSpPr>
        <p:spPr>
          <a:xfrm>
            <a:off x="-11248579" y="2940579"/>
            <a:ext cx="1280160" cy="1097280"/>
          </a:xfrm>
          <a:prstGeom prst="hexagon">
            <a:avLst/>
          </a:prstGeom>
          <a:noFill/>
          <a:ln>
            <a:solidFill>
              <a:srgbClr val="DC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21A899EA-1201-5DB8-DBE6-F48B4235EA33}"/>
              </a:ext>
            </a:extLst>
          </p:cNvPr>
          <p:cNvSpPr/>
          <p:nvPr/>
        </p:nvSpPr>
        <p:spPr>
          <a:xfrm>
            <a:off x="-9431110" y="4129299"/>
            <a:ext cx="1280160" cy="1097280"/>
          </a:xfrm>
          <a:prstGeom prst="hexagon">
            <a:avLst/>
          </a:prstGeom>
          <a:noFill/>
          <a:ln>
            <a:solidFill>
              <a:srgbClr val="DC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362847B9-49C4-71B9-F359-CBBA27036725}"/>
              </a:ext>
            </a:extLst>
          </p:cNvPr>
          <p:cNvSpPr/>
          <p:nvPr/>
        </p:nvSpPr>
        <p:spPr>
          <a:xfrm>
            <a:off x="-7589214" y="5326103"/>
            <a:ext cx="1280160" cy="1097280"/>
          </a:xfrm>
          <a:prstGeom prst="hexagon">
            <a:avLst/>
          </a:prstGeom>
          <a:noFill/>
          <a:ln>
            <a:solidFill>
              <a:srgbClr val="DC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C8210-F264-0A6E-7DA0-C5B4705761FB}"/>
              </a:ext>
            </a:extLst>
          </p:cNvPr>
          <p:cNvSpPr txBox="1"/>
          <p:nvPr/>
        </p:nvSpPr>
        <p:spPr>
          <a:xfrm>
            <a:off x="15996434" y="275688"/>
            <a:ext cx="3722494" cy="53813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0" b="1" dirty="0">
                <a:ln>
                  <a:gradFill>
                    <a:gsLst>
                      <a:gs pos="0">
                        <a:srgbClr val="EEEEEE">
                          <a:alpha val="0"/>
                        </a:srgbClr>
                      </a:gs>
                      <a:gs pos="100000">
                        <a:srgbClr val="EEEEEE">
                          <a:alpha val="53000"/>
                        </a:srgbClr>
                      </a:gs>
                    </a:gsLst>
                    <a:lin ang="0" scaled="0"/>
                  </a:gradFill>
                </a:ln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</a:p>
          <a:p>
            <a:pPr algn="r">
              <a:lnSpc>
                <a:spcPct val="150000"/>
              </a:lnSpc>
            </a:pPr>
            <a:r>
              <a:rPr lang="en-US" sz="8000" b="1" dirty="0">
                <a:ln>
                  <a:gradFill>
                    <a:gsLst>
                      <a:gs pos="0">
                        <a:srgbClr val="EEEEEE">
                          <a:alpha val="0"/>
                        </a:srgbClr>
                      </a:gs>
                      <a:gs pos="100000">
                        <a:srgbClr val="EEEEEE">
                          <a:alpha val="53000"/>
                        </a:srgbClr>
                      </a:gs>
                    </a:gsLst>
                    <a:lin ang="0" scaled="0"/>
                  </a:gradFill>
                </a:ln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DUNG</a:t>
            </a:r>
          </a:p>
          <a:p>
            <a:pPr algn="r">
              <a:lnSpc>
                <a:spcPct val="150000"/>
              </a:lnSpc>
            </a:pPr>
            <a:r>
              <a:rPr lang="en-US" sz="8000" b="1" dirty="0">
                <a:ln>
                  <a:gradFill>
                    <a:gsLst>
                      <a:gs pos="0">
                        <a:srgbClr val="EEEEEE">
                          <a:alpha val="0"/>
                        </a:srgbClr>
                      </a:gs>
                      <a:gs pos="100000">
                        <a:srgbClr val="EEEEEE">
                          <a:alpha val="53000"/>
                        </a:srgbClr>
                      </a:gs>
                    </a:gsLst>
                    <a:lin ang="0" scaled="0"/>
                  </a:gradFill>
                </a:ln>
                <a:solidFill>
                  <a:srgbClr val="DC5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510AE20E-A3A5-435C-EF4E-964635C7BA3C}"/>
              </a:ext>
            </a:extLst>
          </p:cNvPr>
          <p:cNvSpPr/>
          <p:nvPr/>
        </p:nvSpPr>
        <p:spPr>
          <a:xfrm>
            <a:off x="-3962400" y="-6548437"/>
            <a:ext cx="20116800" cy="20116800"/>
          </a:xfrm>
          <a:prstGeom prst="donut">
            <a:avLst>
              <a:gd name="adj" fmla="val 49968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0B9DE7-4315-3149-6E07-1396BB8F7650}"/>
              </a:ext>
            </a:extLst>
          </p:cNvPr>
          <p:cNvSpPr txBox="1"/>
          <p:nvPr/>
        </p:nvSpPr>
        <p:spPr>
          <a:xfrm>
            <a:off x="1579379" y="2921168"/>
            <a:ext cx="903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EEEE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 VỀ ĐỀ TÀI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954388" y="57531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>
            <a:off x="954388" y="5369645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992297" y="4868903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C9CC3D1-85D2-E0A4-54CD-F5447D320554}"/>
              </a:ext>
            </a:extLst>
          </p:cNvPr>
          <p:cNvSpPr/>
          <p:nvPr/>
        </p:nvSpPr>
        <p:spPr>
          <a:xfrm>
            <a:off x="1993105" y="13763932"/>
            <a:ext cx="1882210" cy="4480536"/>
          </a:xfrm>
          <a:prstGeom prst="roundRect">
            <a:avLst>
              <a:gd name="adj" fmla="val 20523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DO CHỌN ĐỀ TÀI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09078EA-356A-40EC-5FFE-26303047243D}"/>
              </a:ext>
            </a:extLst>
          </p:cNvPr>
          <p:cNvSpPr/>
          <p:nvPr/>
        </p:nvSpPr>
        <p:spPr>
          <a:xfrm>
            <a:off x="4072203" y="16753876"/>
            <a:ext cx="4302537" cy="1345450"/>
          </a:xfrm>
          <a:prstGeom prst="roundRect">
            <a:avLst>
              <a:gd name="adj" fmla="val 21691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NGÔN NGỮ - FRAMEWORK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F8DD2C7-2465-909B-E3D6-A5807B880F66}"/>
              </a:ext>
            </a:extLst>
          </p:cNvPr>
          <p:cNvSpPr/>
          <p:nvPr/>
        </p:nvSpPr>
        <p:spPr>
          <a:xfrm>
            <a:off x="4115747" y="24550927"/>
            <a:ext cx="4302538" cy="1345450"/>
          </a:xfrm>
          <a:prstGeom prst="roundRect">
            <a:avLst>
              <a:gd name="adj" fmla="val 22777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 TƯỢNG NGHIÊM CỨU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E5AD534-880A-AE01-389F-111FD93BB69D}"/>
              </a:ext>
            </a:extLst>
          </p:cNvPr>
          <p:cNvSpPr/>
          <p:nvPr/>
        </p:nvSpPr>
        <p:spPr>
          <a:xfrm>
            <a:off x="4072204" y="20276470"/>
            <a:ext cx="4302538" cy="1345450"/>
          </a:xfrm>
          <a:prstGeom prst="roundRect">
            <a:avLst>
              <a:gd name="adj" fmla="val 26069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BỘ CÁC CHỨC NĂNG HỆ THỐNG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B09AF7-E505-70DB-8534-A0FF7987719A}"/>
              </a:ext>
            </a:extLst>
          </p:cNvPr>
          <p:cNvSpPr/>
          <p:nvPr/>
        </p:nvSpPr>
        <p:spPr>
          <a:xfrm>
            <a:off x="304286" y="1070610"/>
            <a:ext cx="213552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dirty="0">
                <a:ln w="10160"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100000">
                        <a:srgbClr val="222831"/>
                      </a:gs>
                    </a:gsLst>
                    <a:lin ang="5400000" scaled="1"/>
                  </a:gradFill>
                  <a:prstDash val="solid"/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23900" b="1" cap="none" spc="0" dirty="0">
              <a:ln w="1016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rgbClr val="222831"/>
                    </a:gs>
                  </a:gsLst>
                  <a:lin ang="5400000" scaled="1"/>
                </a:gradFill>
                <a:prstDash val="solid"/>
              </a:ln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9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>
            <a:extLst>
              <a:ext uri="{FF2B5EF4-FFF2-40B4-BE49-F238E27FC236}">
                <a16:creationId xmlns:a16="http://schemas.microsoft.com/office/drawing/2014/main" id="{510AE20E-A3A5-435C-EF4E-964635C7BA3C}"/>
              </a:ext>
            </a:extLst>
          </p:cNvPr>
          <p:cNvSpPr/>
          <p:nvPr/>
        </p:nvSpPr>
        <p:spPr>
          <a:xfrm>
            <a:off x="10363200" y="-1821791"/>
            <a:ext cx="3657600" cy="3657600"/>
          </a:xfrm>
          <a:prstGeom prst="donut">
            <a:avLst>
              <a:gd name="adj" fmla="val 11313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954388" y="57531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>
            <a:off x="954388" y="5369645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992297" y="4868903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1791E-F6D4-A34F-6EB0-9AE2ACFFFCE4}"/>
              </a:ext>
            </a:extLst>
          </p:cNvPr>
          <p:cNvSpPr txBox="1"/>
          <p:nvPr/>
        </p:nvSpPr>
        <p:spPr>
          <a:xfrm>
            <a:off x="12192000" y="-107722"/>
            <a:ext cx="327333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" b="1" dirty="0">
                <a:solidFill>
                  <a:srgbClr val="EEEEEE">
                    <a:alpha val="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 VỀ ĐỀ TÀI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57AEF-951B-3E86-488E-5A1B256E90C0}"/>
              </a:ext>
            </a:extLst>
          </p:cNvPr>
          <p:cNvSpPr/>
          <p:nvPr/>
        </p:nvSpPr>
        <p:spPr>
          <a:xfrm>
            <a:off x="1993105" y="1194550"/>
            <a:ext cx="1882210" cy="4480536"/>
          </a:xfrm>
          <a:prstGeom prst="roundRect">
            <a:avLst>
              <a:gd name="adj" fmla="val 20523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DO CHỌN ĐỀ TÀI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2D99AC-9984-9465-B69D-38B34DC0A20A}"/>
              </a:ext>
            </a:extLst>
          </p:cNvPr>
          <p:cNvSpPr/>
          <p:nvPr/>
        </p:nvSpPr>
        <p:spPr>
          <a:xfrm>
            <a:off x="4643580" y="3647064"/>
            <a:ext cx="647700" cy="620486"/>
          </a:xfrm>
          <a:prstGeom prst="roundRect">
            <a:avLst/>
          </a:prstGeom>
          <a:solidFill>
            <a:srgbClr val="222831">
              <a:alpha val="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C4D21F-EDE0-637C-3ACA-325130E6289B}"/>
              </a:ext>
            </a:extLst>
          </p:cNvPr>
          <p:cNvSpPr/>
          <p:nvPr/>
        </p:nvSpPr>
        <p:spPr>
          <a:xfrm>
            <a:off x="4828904" y="3112860"/>
            <a:ext cx="170256" cy="148312"/>
          </a:xfrm>
          <a:prstGeom prst="roundRect">
            <a:avLst>
              <a:gd name="adj" fmla="val 47223"/>
            </a:avLst>
          </a:prstGeom>
          <a:solidFill>
            <a:srgbClr val="686D76">
              <a:alpha val="0"/>
            </a:srgbClr>
          </a:solidFill>
          <a:ln>
            <a:solidFill>
              <a:srgbClr val="222831">
                <a:alpha val="0"/>
              </a:srgb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Mong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muốn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đưa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các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sản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phẩm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hoa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đến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với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mọi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người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thông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qua website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E181332-F0EE-7294-D3F4-616AB8755E9F}"/>
              </a:ext>
            </a:extLst>
          </p:cNvPr>
          <p:cNvSpPr/>
          <p:nvPr/>
        </p:nvSpPr>
        <p:spPr>
          <a:xfrm>
            <a:off x="4920193" y="3187016"/>
            <a:ext cx="170256" cy="148312"/>
          </a:xfrm>
          <a:prstGeom prst="roundRect">
            <a:avLst>
              <a:gd name="adj" fmla="val 47223"/>
            </a:avLst>
          </a:prstGeom>
          <a:solidFill>
            <a:srgbClr val="686D76">
              <a:alpha val="0"/>
            </a:srgbClr>
          </a:solidFill>
          <a:ln>
            <a:solidFill>
              <a:srgbClr val="222831">
                <a:alpha val="0"/>
              </a:srgb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Giúp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tối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ưu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hoá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chi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phí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nâng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cao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hiệu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kinh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doanh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Dễ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dàng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quản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lý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kiểm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soát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được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cửa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hàng</a:t>
            </a:r>
            <a:endParaRPr lang="en-US" sz="100" dirty="0">
              <a:solidFill>
                <a:schemeClr val="lt1">
                  <a:alpha val="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200189E-7314-FED3-7E40-7BC1FF320432}"/>
              </a:ext>
            </a:extLst>
          </p:cNvPr>
          <p:cNvSpPr/>
          <p:nvPr/>
        </p:nvSpPr>
        <p:spPr>
          <a:xfrm>
            <a:off x="5005321" y="3538529"/>
            <a:ext cx="170256" cy="148312"/>
          </a:xfrm>
          <a:prstGeom prst="roundRect">
            <a:avLst>
              <a:gd name="adj" fmla="val 47223"/>
            </a:avLst>
          </a:prstGeom>
          <a:solidFill>
            <a:srgbClr val="686D76">
              <a:alpha val="0"/>
            </a:srgbClr>
          </a:solidFill>
          <a:ln>
            <a:solidFill>
              <a:srgbClr val="222831">
                <a:alpha val="0"/>
              </a:srgb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bá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được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hình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ảnh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xây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dựng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thương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hiệu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và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uy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tín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cho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cửa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hàng</a:t>
            </a:r>
            <a:endParaRPr lang="en-US" sz="100" dirty="0">
              <a:solidFill>
                <a:schemeClr val="lt1">
                  <a:alpha val="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DFF9EFBA-60C9-668D-3434-41E8182986FD}"/>
              </a:ext>
            </a:extLst>
          </p:cNvPr>
          <p:cNvSpPr/>
          <p:nvPr/>
        </p:nvSpPr>
        <p:spPr>
          <a:xfrm>
            <a:off x="4643580" y="3034616"/>
            <a:ext cx="279359" cy="238812"/>
          </a:xfrm>
          <a:prstGeom prst="flowChartConnector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rgbClr val="EEEEEE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82DAF3A5-9841-2427-1E69-67288ECE8AA1}"/>
              </a:ext>
            </a:extLst>
          </p:cNvPr>
          <p:cNvSpPr/>
          <p:nvPr/>
        </p:nvSpPr>
        <p:spPr>
          <a:xfrm>
            <a:off x="4560145" y="3538529"/>
            <a:ext cx="279359" cy="238812"/>
          </a:xfrm>
          <a:prstGeom prst="flowChartConnector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rgbClr val="EEEEEE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C7FAD55D-3998-B30D-8793-B0812D74E736}"/>
              </a:ext>
            </a:extLst>
          </p:cNvPr>
          <p:cNvSpPr/>
          <p:nvPr/>
        </p:nvSpPr>
        <p:spPr>
          <a:xfrm>
            <a:off x="4859480" y="4006323"/>
            <a:ext cx="279359" cy="238812"/>
          </a:xfrm>
          <a:prstGeom prst="flowChartConnector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rgbClr val="EEEEEE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A73F15-E10C-F26A-FD42-08947355DB27}"/>
              </a:ext>
            </a:extLst>
          </p:cNvPr>
          <p:cNvSpPr/>
          <p:nvPr/>
        </p:nvSpPr>
        <p:spPr>
          <a:xfrm>
            <a:off x="4072203" y="1194550"/>
            <a:ext cx="4302537" cy="2140778"/>
          </a:xfrm>
          <a:prstGeom prst="roundRect">
            <a:avLst>
              <a:gd name="adj" fmla="val 21691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NGÔN NGỮ - FRAMEWORK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16C8BF-38B7-F3EF-9421-7F79123AEA18}"/>
              </a:ext>
            </a:extLst>
          </p:cNvPr>
          <p:cNvSpPr/>
          <p:nvPr/>
        </p:nvSpPr>
        <p:spPr>
          <a:xfrm>
            <a:off x="4072204" y="3522672"/>
            <a:ext cx="4302538" cy="2152413"/>
          </a:xfrm>
          <a:prstGeom prst="roundRect">
            <a:avLst>
              <a:gd name="adj" fmla="val 26069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BỘ CÁC CHỨC NĂNG HỆ THỐNG</a:t>
            </a:r>
          </a:p>
        </p:txBody>
      </p:sp>
    </p:spTree>
    <p:extLst>
      <p:ext uri="{BB962C8B-B14F-4D97-AF65-F5344CB8AC3E}">
        <p14:creationId xmlns:p14="http://schemas.microsoft.com/office/powerpoint/2010/main" val="29440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>
            <a:extLst>
              <a:ext uri="{FF2B5EF4-FFF2-40B4-BE49-F238E27FC236}">
                <a16:creationId xmlns:a16="http://schemas.microsoft.com/office/drawing/2014/main" id="{510AE20E-A3A5-435C-EF4E-964635C7BA3C}"/>
              </a:ext>
            </a:extLst>
          </p:cNvPr>
          <p:cNvSpPr/>
          <p:nvPr/>
        </p:nvSpPr>
        <p:spPr>
          <a:xfrm>
            <a:off x="10363200" y="-1821791"/>
            <a:ext cx="3657600" cy="3657600"/>
          </a:xfrm>
          <a:prstGeom prst="donut">
            <a:avLst>
              <a:gd name="adj" fmla="val 11313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57AEF-951B-3E86-488E-5A1B256E90C0}"/>
              </a:ext>
            </a:extLst>
          </p:cNvPr>
          <p:cNvSpPr/>
          <p:nvPr/>
        </p:nvSpPr>
        <p:spPr>
          <a:xfrm>
            <a:off x="583405" y="1194550"/>
            <a:ext cx="1882210" cy="4480536"/>
          </a:xfrm>
          <a:prstGeom prst="roundRect">
            <a:avLst>
              <a:gd name="adj" fmla="val 20523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DO CHỌN ĐỀ TÀI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4F7A58-28CD-B25D-AEF7-B33F987AD55F}"/>
              </a:ext>
            </a:extLst>
          </p:cNvPr>
          <p:cNvSpPr/>
          <p:nvPr/>
        </p:nvSpPr>
        <p:spPr>
          <a:xfrm>
            <a:off x="2576605" y="1194551"/>
            <a:ext cx="8523195" cy="4480535"/>
          </a:xfrm>
          <a:prstGeom prst="roundRect">
            <a:avLst/>
          </a:prstGeom>
          <a:solidFill>
            <a:srgbClr val="22283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58AD33-B8BF-3C99-550A-6A17A88FC336}"/>
              </a:ext>
            </a:extLst>
          </p:cNvPr>
          <p:cNvSpPr/>
          <p:nvPr/>
        </p:nvSpPr>
        <p:spPr>
          <a:xfrm>
            <a:off x="3815340" y="2971388"/>
            <a:ext cx="6621856" cy="1015390"/>
          </a:xfrm>
          <a:prstGeom prst="roundRect">
            <a:avLst>
              <a:gd name="adj" fmla="val 47223"/>
            </a:avLst>
          </a:prstGeom>
          <a:solidFill>
            <a:srgbClr val="686D76"/>
          </a:solidFill>
          <a:ln>
            <a:solidFill>
              <a:srgbClr val="22283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Giúp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tối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ưu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hoá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chi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phí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nâng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cao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hiệu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quả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kinh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doanh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Dễ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dàng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quản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lý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kiểm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soát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được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cửa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hàng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BD29D1AC-28F2-9121-A8EB-BACBD9F6AFEC}"/>
              </a:ext>
            </a:extLst>
          </p:cNvPr>
          <p:cNvSpPr/>
          <p:nvPr/>
        </p:nvSpPr>
        <p:spPr>
          <a:xfrm>
            <a:off x="3008607" y="1953427"/>
            <a:ext cx="1143000" cy="1143000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984868" y="-37664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>
            <a:off x="76200" y="490128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1891457" y="535848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131C360-3A64-FC62-B539-498FA6FD17D4}"/>
              </a:ext>
            </a:extLst>
          </p:cNvPr>
          <p:cNvSpPr/>
          <p:nvPr/>
        </p:nvSpPr>
        <p:spPr>
          <a:xfrm>
            <a:off x="11920803" y="1194550"/>
            <a:ext cx="4302537" cy="2140778"/>
          </a:xfrm>
          <a:prstGeom prst="roundRect">
            <a:avLst>
              <a:gd name="adj" fmla="val 21691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NGÔN NGỮ - FRAMEWORK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88642EC-78B1-0DA7-9F75-660A3DB40BBD}"/>
              </a:ext>
            </a:extLst>
          </p:cNvPr>
          <p:cNvSpPr/>
          <p:nvPr/>
        </p:nvSpPr>
        <p:spPr>
          <a:xfrm>
            <a:off x="11920804" y="3522672"/>
            <a:ext cx="4302538" cy="2152413"/>
          </a:xfrm>
          <a:prstGeom prst="roundRect">
            <a:avLst>
              <a:gd name="adj" fmla="val 26069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BỘ CÁC CHỨC NĂNG HỆ THỐNG</a:t>
            </a:r>
          </a:p>
        </p:txBody>
      </p:sp>
    </p:spTree>
    <p:extLst>
      <p:ext uri="{BB962C8B-B14F-4D97-AF65-F5344CB8AC3E}">
        <p14:creationId xmlns:p14="http://schemas.microsoft.com/office/powerpoint/2010/main" val="149964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>
            <a:extLst>
              <a:ext uri="{FF2B5EF4-FFF2-40B4-BE49-F238E27FC236}">
                <a16:creationId xmlns:a16="http://schemas.microsoft.com/office/drawing/2014/main" id="{510AE20E-A3A5-435C-EF4E-964635C7BA3C}"/>
              </a:ext>
            </a:extLst>
          </p:cNvPr>
          <p:cNvSpPr/>
          <p:nvPr/>
        </p:nvSpPr>
        <p:spPr>
          <a:xfrm>
            <a:off x="10363200" y="-1821791"/>
            <a:ext cx="3657600" cy="3657600"/>
          </a:xfrm>
          <a:prstGeom prst="donut">
            <a:avLst>
              <a:gd name="adj" fmla="val 11313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954388" y="57531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>
            <a:off x="954388" y="5369645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992297" y="4868903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1791E-F6D4-A34F-6EB0-9AE2ACFFFCE4}"/>
              </a:ext>
            </a:extLst>
          </p:cNvPr>
          <p:cNvSpPr txBox="1"/>
          <p:nvPr/>
        </p:nvSpPr>
        <p:spPr>
          <a:xfrm>
            <a:off x="12192000" y="-107722"/>
            <a:ext cx="327333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" b="1" dirty="0">
                <a:solidFill>
                  <a:srgbClr val="EEEEEE">
                    <a:alpha val="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 VỀ ĐỀ TÀI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57AEF-951B-3E86-488E-5A1B256E90C0}"/>
              </a:ext>
            </a:extLst>
          </p:cNvPr>
          <p:cNvSpPr/>
          <p:nvPr/>
        </p:nvSpPr>
        <p:spPr>
          <a:xfrm>
            <a:off x="1993105" y="1194550"/>
            <a:ext cx="1882210" cy="4480536"/>
          </a:xfrm>
          <a:prstGeom prst="roundRect">
            <a:avLst>
              <a:gd name="adj" fmla="val 20523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DO CHỌN ĐỀ TÀI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2D99AC-9984-9465-B69D-38B34DC0A20A}"/>
              </a:ext>
            </a:extLst>
          </p:cNvPr>
          <p:cNvSpPr/>
          <p:nvPr/>
        </p:nvSpPr>
        <p:spPr>
          <a:xfrm>
            <a:off x="5415035" y="2399855"/>
            <a:ext cx="647700" cy="620486"/>
          </a:xfrm>
          <a:prstGeom prst="roundRect">
            <a:avLst/>
          </a:prstGeom>
          <a:solidFill>
            <a:srgbClr val="22283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C4D21F-EDE0-637C-3ACA-325130E6289B}"/>
              </a:ext>
            </a:extLst>
          </p:cNvPr>
          <p:cNvSpPr/>
          <p:nvPr/>
        </p:nvSpPr>
        <p:spPr>
          <a:xfrm>
            <a:off x="4828904" y="3112860"/>
            <a:ext cx="170256" cy="148312"/>
          </a:xfrm>
          <a:prstGeom prst="roundRect">
            <a:avLst>
              <a:gd name="adj" fmla="val 47223"/>
            </a:avLst>
          </a:prstGeom>
          <a:solidFill>
            <a:srgbClr val="686D76">
              <a:alpha val="0"/>
            </a:srgbClr>
          </a:solidFill>
          <a:ln>
            <a:solidFill>
              <a:srgbClr val="222831">
                <a:alpha val="0"/>
              </a:srgb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Mong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muốn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đưa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các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sản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phẩm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hoa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đến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với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mọi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người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thông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"/>
                <a:cs typeface="Calibri Light" panose="020F0302020204030204" pitchFamily="34" charset="0"/>
              </a:rPr>
              <a:t> qua website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E181332-F0EE-7294-D3F4-616AB8755E9F}"/>
              </a:ext>
            </a:extLst>
          </p:cNvPr>
          <p:cNvSpPr/>
          <p:nvPr/>
        </p:nvSpPr>
        <p:spPr>
          <a:xfrm>
            <a:off x="4920193" y="3187016"/>
            <a:ext cx="170256" cy="148312"/>
          </a:xfrm>
          <a:prstGeom prst="roundRect">
            <a:avLst>
              <a:gd name="adj" fmla="val 47223"/>
            </a:avLst>
          </a:prstGeom>
          <a:solidFill>
            <a:srgbClr val="686D76">
              <a:alpha val="0"/>
            </a:srgbClr>
          </a:solidFill>
          <a:ln>
            <a:solidFill>
              <a:srgbClr val="222831">
                <a:alpha val="0"/>
              </a:srgb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Giúp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tối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ưu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hoá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chi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phí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nâng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cao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hiệu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kinh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doanh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Dễ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dàng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quản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lý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kiểm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soát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được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cửa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hàng</a:t>
            </a:r>
            <a:endParaRPr lang="en-US" sz="100" dirty="0">
              <a:solidFill>
                <a:schemeClr val="lt1">
                  <a:alpha val="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200189E-7314-FED3-7E40-7BC1FF320432}"/>
              </a:ext>
            </a:extLst>
          </p:cNvPr>
          <p:cNvSpPr/>
          <p:nvPr/>
        </p:nvSpPr>
        <p:spPr>
          <a:xfrm>
            <a:off x="5005321" y="3538529"/>
            <a:ext cx="170256" cy="148312"/>
          </a:xfrm>
          <a:prstGeom prst="roundRect">
            <a:avLst>
              <a:gd name="adj" fmla="val 47223"/>
            </a:avLst>
          </a:prstGeom>
          <a:solidFill>
            <a:srgbClr val="686D76">
              <a:alpha val="0"/>
            </a:srgbClr>
          </a:solidFill>
          <a:ln>
            <a:solidFill>
              <a:srgbClr val="222831">
                <a:alpha val="0"/>
              </a:srgb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bá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được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hình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ảnh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xây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dựng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thương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hiệu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và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uy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tín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cho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cửa</a:t>
            </a:r>
            <a:r>
              <a:rPr lang="en-US" sz="100" dirty="0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" dirty="0" err="1">
                <a:solidFill>
                  <a:schemeClr val="lt1">
                    <a:alpha val="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hàng</a:t>
            </a:r>
            <a:endParaRPr lang="en-US" sz="100" dirty="0">
              <a:solidFill>
                <a:schemeClr val="lt1">
                  <a:alpha val="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DFF9EFBA-60C9-668D-3434-41E8182986FD}"/>
              </a:ext>
            </a:extLst>
          </p:cNvPr>
          <p:cNvSpPr/>
          <p:nvPr/>
        </p:nvSpPr>
        <p:spPr>
          <a:xfrm>
            <a:off x="4643580" y="3034616"/>
            <a:ext cx="279359" cy="238812"/>
          </a:xfrm>
          <a:prstGeom prst="flowChartConnector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solidFill>
              <a:srgbClr val="EEEEEE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82DAF3A5-9841-2427-1E69-67288ECE8AA1}"/>
              </a:ext>
            </a:extLst>
          </p:cNvPr>
          <p:cNvSpPr/>
          <p:nvPr/>
        </p:nvSpPr>
        <p:spPr>
          <a:xfrm>
            <a:off x="4560145" y="3538529"/>
            <a:ext cx="279359" cy="238812"/>
          </a:xfrm>
          <a:prstGeom prst="flowChartConnector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solidFill>
              <a:srgbClr val="EEEEEE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C7FAD55D-3998-B30D-8793-B0812D74E736}"/>
              </a:ext>
            </a:extLst>
          </p:cNvPr>
          <p:cNvSpPr/>
          <p:nvPr/>
        </p:nvSpPr>
        <p:spPr>
          <a:xfrm>
            <a:off x="4859480" y="4006323"/>
            <a:ext cx="279359" cy="238812"/>
          </a:xfrm>
          <a:prstGeom prst="flowChartConnector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solidFill>
              <a:srgbClr val="EEEEEE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1E360E-F79B-DA26-3B89-FC07F8D43C4E}"/>
              </a:ext>
            </a:extLst>
          </p:cNvPr>
          <p:cNvGrpSpPr/>
          <p:nvPr/>
        </p:nvGrpSpPr>
        <p:grpSpPr>
          <a:xfrm>
            <a:off x="4961404" y="3301217"/>
            <a:ext cx="518317" cy="271424"/>
            <a:chOff x="789783" y="1671911"/>
            <a:chExt cx="8416854" cy="36922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B2BA40-1D8A-78A3-76CC-914E5EFA9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83" y="1671911"/>
              <a:ext cx="1689635" cy="134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A logo on an orange square&#10;&#10;Description automatically generated">
              <a:extLst>
                <a:ext uri="{FF2B5EF4-FFF2-40B4-BE49-F238E27FC236}">
                  <a16:creationId xmlns:a16="http://schemas.microsoft.com/office/drawing/2014/main" id="{6FA242E6-AF85-204F-0A7A-8374855A1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200" y="2337739"/>
              <a:ext cx="1689636" cy="16896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E9580E-566E-CE98-A6E5-6D36BB548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86" y="3207977"/>
              <a:ext cx="1285557" cy="170443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9289E6-8F28-8A73-98ED-9A126658C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28" y="3803904"/>
              <a:ext cx="2380615" cy="1286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1E581A-DDD1-4549-3AEF-D2DBC5B6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41" y="3633905"/>
              <a:ext cx="2380616" cy="1730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 descr="A yellow and white logo&#10;&#10;Description automatically generated">
              <a:extLst>
                <a:ext uri="{FF2B5EF4-FFF2-40B4-BE49-F238E27FC236}">
                  <a16:creationId xmlns:a16="http://schemas.microsoft.com/office/drawing/2014/main" id="{0A903DFB-AB03-4D62-193E-E357527F3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078" y="1914797"/>
              <a:ext cx="3056192" cy="1719108"/>
            </a:xfrm>
            <a:prstGeom prst="rect">
              <a:avLst/>
            </a:prstGeom>
          </p:spPr>
        </p:pic>
        <p:pic>
          <p:nvPicPr>
            <p:cNvPr id="20" name="Picture 4" descr="29 Jquery Icons, Logos, Symbols - Free in SVG, PNG, GIF | IconScout">
              <a:extLst>
                <a:ext uri="{FF2B5EF4-FFF2-40B4-BE49-F238E27FC236}">
                  <a16:creationId xmlns:a16="http://schemas.microsoft.com/office/drawing/2014/main" id="{ADD0542E-F733-B3C7-918D-BA52ADB1C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2533" y="2904910"/>
              <a:ext cx="1594104" cy="1594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Microsoft SQL Server Logo PNG Transparent – Brands Logos">
              <a:extLst>
                <a:ext uri="{FF2B5EF4-FFF2-40B4-BE49-F238E27FC236}">
                  <a16:creationId xmlns:a16="http://schemas.microsoft.com/office/drawing/2014/main" id="{B921FE74-4EF8-57D4-5FA9-3B1F9B069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159" y="1770407"/>
              <a:ext cx="2406314" cy="194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ADBE23-F691-3600-ECB9-0F3F2E5CA54F}"/>
              </a:ext>
            </a:extLst>
          </p:cNvPr>
          <p:cNvSpPr/>
          <p:nvPr/>
        </p:nvSpPr>
        <p:spPr>
          <a:xfrm>
            <a:off x="4072203" y="1194550"/>
            <a:ext cx="4302537" cy="2140778"/>
          </a:xfrm>
          <a:prstGeom prst="roundRect">
            <a:avLst>
              <a:gd name="adj" fmla="val 21691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NGÔN NGỮ - FRAMEWORK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BEF37F0-3860-10BA-979E-D76CE87784EE}"/>
              </a:ext>
            </a:extLst>
          </p:cNvPr>
          <p:cNvSpPr/>
          <p:nvPr/>
        </p:nvSpPr>
        <p:spPr>
          <a:xfrm>
            <a:off x="4072204" y="3522672"/>
            <a:ext cx="4302538" cy="2152413"/>
          </a:xfrm>
          <a:prstGeom prst="roundRect">
            <a:avLst>
              <a:gd name="adj" fmla="val 26069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BỘ CÁC CHỨC NĂNG HỆ THỐNG</a:t>
            </a:r>
          </a:p>
        </p:txBody>
      </p:sp>
    </p:spTree>
    <p:extLst>
      <p:ext uri="{BB962C8B-B14F-4D97-AF65-F5344CB8AC3E}">
        <p14:creationId xmlns:p14="http://schemas.microsoft.com/office/powerpoint/2010/main" val="1387331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>
            <a:extLst>
              <a:ext uri="{FF2B5EF4-FFF2-40B4-BE49-F238E27FC236}">
                <a16:creationId xmlns:a16="http://schemas.microsoft.com/office/drawing/2014/main" id="{510AE20E-A3A5-435C-EF4E-964635C7BA3C}"/>
              </a:ext>
            </a:extLst>
          </p:cNvPr>
          <p:cNvSpPr/>
          <p:nvPr/>
        </p:nvSpPr>
        <p:spPr>
          <a:xfrm>
            <a:off x="9525000" y="-2360059"/>
            <a:ext cx="3657600" cy="3657600"/>
          </a:xfrm>
          <a:prstGeom prst="donut">
            <a:avLst>
              <a:gd name="adj" fmla="val 11313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57AEF-951B-3E86-488E-5A1B256E90C0}"/>
              </a:ext>
            </a:extLst>
          </p:cNvPr>
          <p:cNvSpPr/>
          <p:nvPr/>
        </p:nvSpPr>
        <p:spPr>
          <a:xfrm>
            <a:off x="-1588295" y="1194550"/>
            <a:ext cx="1882210" cy="4480536"/>
          </a:xfrm>
          <a:prstGeom prst="roundRect">
            <a:avLst>
              <a:gd name="adj" fmla="val 20523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DO CHỌN ĐỀ TÀI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4F7A58-28CD-B25D-AEF7-B33F987AD55F}"/>
              </a:ext>
            </a:extLst>
          </p:cNvPr>
          <p:cNvSpPr/>
          <p:nvPr/>
        </p:nvSpPr>
        <p:spPr>
          <a:xfrm>
            <a:off x="404905" y="1194551"/>
            <a:ext cx="9105723" cy="4787149"/>
          </a:xfrm>
          <a:prstGeom prst="roundRect">
            <a:avLst/>
          </a:prstGeom>
          <a:gradFill>
            <a:gsLst>
              <a:gs pos="0">
                <a:srgbClr val="686D76">
                  <a:alpha val="62000"/>
                </a:srgbClr>
              </a:gs>
              <a:gs pos="100000">
                <a:srgbClr val="686D76"/>
              </a:gs>
            </a:gsLst>
            <a:lin ang="18000000" scaled="0"/>
          </a:gra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984868" y="-37664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>
            <a:off x="984868" y="632107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1891457" y="535848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831C8C-CD6C-570E-2A5B-15E3D7D8D803}"/>
              </a:ext>
            </a:extLst>
          </p:cNvPr>
          <p:cNvGrpSpPr/>
          <p:nvPr/>
        </p:nvGrpSpPr>
        <p:grpSpPr>
          <a:xfrm>
            <a:off x="789783" y="1671911"/>
            <a:ext cx="8435620" cy="3692213"/>
            <a:chOff x="789783" y="1671911"/>
            <a:chExt cx="8435620" cy="36922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5E0A58-2BF8-A11D-DA06-FB3A35105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83" y="1671911"/>
              <a:ext cx="1689635" cy="1345450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5" name="Picture 4" descr="A logo on an orange square&#10;&#10;Description automatically generated">
              <a:extLst>
                <a:ext uri="{FF2B5EF4-FFF2-40B4-BE49-F238E27FC236}">
                  <a16:creationId xmlns:a16="http://schemas.microsoft.com/office/drawing/2014/main" id="{28F40354-979F-895F-8E32-B0AB917B2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200" y="2337739"/>
              <a:ext cx="1689636" cy="1689636"/>
            </a:xfrm>
            <a:prstGeom prst="rect">
              <a:avLst/>
            </a:prstGeom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E16DE8-BFFA-483D-388E-C77CF6201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86" y="3207977"/>
              <a:ext cx="1285557" cy="1704435"/>
            </a:xfrm>
            <a:prstGeom prst="rect">
              <a:avLst/>
            </a:prstGeom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37A66E-3080-1FF9-2F12-426E48DD7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28" y="3803904"/>
              <a:ext cx="2380615" cy="1286510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DA2F5C-FD2D-4AE8-6040-6294A3BF2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41" y="3633905"/>
              <a:ext cx="2380616" cy="173021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23" name="Picture 22" descr="A yellow and white logo&#10;&#10;Description automatically generated">
              <a:extLst>
                <a:ext uri="{FF2B5EF4-FFF2-40B4-BE49-F238E27FC236}">
                  <a16:creationId xmlns:a16="http://schemas.microsoft.com/office/drawing/2014/main" id="{9E1C4DD7-8B4E-965A-826A-C83AD230B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078" y="1914797"/>
              <a:ext cx="3056192" cy="1719108"/>
            </a:xfrm>
            <a:prstGeom prst="rect">
              <a:avLst/>
            </a:prstGeom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1028" name="Picture 4" descr="29 Jquery Icons, Logos, Symbols - Free in SVG, PNG, GIF | IconScout">
              <a:extLst>
                <a:ext uri="{FF2B5EF4-FFF2-40B4-BE49-F238E27FC236}">
                  <a16:creationId xmlns:a16="http://schemas.microsoft.com/office/drawing/2014/main" id="{67356CA5-FD58-8616-423C-EC162AB3CB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1299" y="3588125"/>
              <a:ext cx="1594104" cy="1594104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Microsoft SQL Server Logo PNG Transparent – Brands Logos">
              <a:extLst>
                <a:ext uri="{FF2B5EF4-FFF2-40B4-BE49-F238E27FC236}">
                  <a16:creationId xmlns:a16="http://schemas.microsoft.com/office/drawing/2014/main" id="{E0917EE9-4A4A-118C-6A99-66F7A8623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159" y="1770407"/>
              <a:ext cx="2406314" cy="1945588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2276C2-11EA-934E-1FD1-CDBA88503639}"/>
              </a:ext>
            </a:extLst>
          </p:cNvPr>
          <p:cNvSpPr/>
          <p:nvPr/>
        </p:nvSpPr>
        <p:spPr>
          <a:xfrm>
            <a:off x="7793303" y="1181850"/>
            <a:ext cx="4302537" cy="2140778"/>
          </a:xfrm>
          <a:prstGeom prst="roundRect">
            <a:avLst>
              <a:gd name="adj" fmla="val 21691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NGÔN NGỮ - FRAMEWORK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D8F265-850F-A113-BF6B-9721453A4509}"/>
              </a:ext>
            </a:extLst>
          </p:cNvPr>
          <p:cNvSpPr/>
          <p:nvPr/>
        </p:nvSpPr>
        <p:spPr>
          <a:xfrm>
            <a:off x="11857304" y="3509972"/>
            <a:ext cx="4302538" cy="2152413"/>
          </a:xfrm>
          <a:prstGeom prst="roundRect">
            <a:avLst>
              <a:gd name="adj" fmla="val 26069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BỘ CÁC CHỨC NĂNG HỆ THỐNG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5AE97-E3A6-00D5-F3D5-E128D0629B8A}"/>
              </a:ext>
            </a:extLst>
          </p:cNvPr>
          <p:cNvSpPr/>
          <p:nvPr/>
        </p:nvSpPr>
        <p:spPr>
          <a:xfrm>
            <a:off x="4272103" y="4340831"/>
            <a:ext cx="3354596" cy="1240707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rgbClr val="686D76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222831">
                    <a:alpha val="0"/>
                  </a:srgbClr>
                </a:solidFill>
                <a:latin typeface="Calibri "/>
              </a:rPr>
              <a:t>Quản</a:t>
            </a:r>
            <a:r>
              <a:rPr lang="en-US" sz="2400" dirty="0">
                <a:solidFill>
                  <a:srgbClr val="222831">
                    <a:alpha val="0"/>
                  </a:srgbClr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>
                    <a:alpha val="0"/>
                  </a:srgbClr>
                </a:solidFill>
                <a:latin typeface="Calibri "/>
              </a:rPr>
              <a:t>lý</a:t>
            </a:r>
            <a:r>
              <a:rPr lang="en-US" sz="2400" dirty="0">
                <a:solidFill>
                  <a:srgbClr val="222831">
                    <a:alpha val="0"/>
                  </a:srgbClr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>
                    <a:alpha val="0"/>
                  </a:srgbClr>
                </a:solidFill>
                <a:latin typeface="Calibri "/>
              </a:rPr>
              <a:t>người</a:t>
            </a:r>
            <a:r>
              <a:rPr lang="en-US" sz="2400" dirty="0">
                <a:solidFill>
                  <a:srgbClr val="222831">
                    <a:alpha val="0"/>
                  </a:srgbClr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>
                    <a:alpha val="0"/>
                  </a:srgbClr>
                </a:solidFill>
                <a:latin typeface="Calibri "/>
              </a:rPr>
              <a:t>dùng</a:t>
            </a:r>
            <a:endParaRPr lang="en-US" sz="2400" dirty="0">
              <a:solidFill>
                <a:srgbClr val="222831">
                  <a:alpha val="0"/>
                </a:srgbClr>
              </a:solidFill>
              <a:latin typeface="Calibri 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9D8194-64A3-0A55-1E70-4274D8D7A9A6}"/>
              </a:ext>
            </a:extLst>
          </p:cNvPr>
          <p:cNvSpPr/>
          <p:nvPr/>
        </p:nvSpPr>
        <p:spPr>
          <a:xfrm>
            <a:off x="774956" y="1568617"/>
            <a:ext cx="4229101" cy="1240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noFill/>
                <a:latin typeface="Calibri "/>
              </a:rPr>
              <a:t>Mua/ Bán </a:t>
            </a:r>
            <a:r>
              <a:rPr lang="en-US" sz="2400" dirty="0" err="1">
                <a:noFill/>
                <a:latin typeface="Calibri "/>
              </a:rPr>
              <a:t>và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hoàn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trả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sản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phẩm</a:t>
            </a:r>
            <a:endParaRPr lang="en-US" sz="2400" dirty="0">
              <a:noFill/>
              <a:latin typeface="Calibri 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6A49E5-C340-0574-E5A1-7E9BB95BD83F}"/>
              </a:ext>
            </a:extLst>
          </p:cNvPr>
          <p:cNvSpPr/>
          <p:nvPr/>
        </p:nvSpPr>
        <p:spPr>
          <a:xfrm>
            <a:off x="5165671" y="1586598"/>
            <a:ext cx="4229101" cy="1240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noFill/>
                <a:latin typeface="Calibri "/>
              </a:rPr>
              <a:t>Tạo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hoá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đơn</a:t>
            </a:r>
            <a:endParaRPr lang="en-US" sz="2400" dirty="0">
              <a:noFill/>
              <a:latin typeface="Calibri 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0E9ECB-A97A-F27F-05BC-CBB57D0181E3}"/>
              </a:ext>
            </a:extLst>
          </p:cNvPr>
          <p:cNvSpPr/>
          <p:nvPr/>
        </p:nvSpPr>
        <p:spPr>
          <a:xfrm>
            <a:off x="788767" y="2967002"/>
            <a:ext cx="4229101" cy="1240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noFill/>
                <a:latin typeface="Calibri "/>
              </a:rPr>
              <a:t>Quản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lý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sản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phẩm</a:t>
            </a:r>
            <a:r>
              <a:rPr lang="en-US" sz="2400" dirty="0">
                <a:noFill/>
                <a:latin typeface="Calibri "/>
              </a:rPr>
              <a:t>/</a:t>
            </a:r>
            <a:r>
              <a:rPr lang="en-US" sz="2400" dirty="0" err="1">
                <a:noFill/>
                <a:latin typeface="Calibri "/>
              </a:rPr>
              <a:t>danh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mục</a:t>
            </a:r>
            <a:endParaRPr lang="en-US" sz="2400" dirty="0">
              <a:noFill/>
              <a:latin typeface="Calibri 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10F132-EDFF-6CD0-6C93-677726BB1C84}"/>
              </a:ext>
            </a:extLst>
          </p:cNvPr>
          <p:cNvSpPr/>
          <p:nvPr/>
        </p:nvSpPr>
        <p:spPr>
          <a:xfrm>
            <a:off x="5153489" y="2966998"/>
            <a:ext cx="4229101" cy="1240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noFill/>
                <a:latin typeface="Calibri "/>
              </a:rPr>
              <a:t>Quản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lý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đối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tác</a:t>
            </a:r>
            <a:endParaRPr lang="en-US" sz="2400" dirty="0">
              <a:noFill/>
              <a:latin typeface="Calibri 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DCE96-D276-2CFF-9FFD-4A301B7213B3}"/>
              </a:ext>
            </a:extLst>
          </p:cNvPr>
          <p:cNvSpPr/>
          <p:nvPr/>
        </p:nvSpPr>
        <p:spPr>
          <a:xfrm>
            <a:off x="788442" y="4339433"/>
            <a:ext cx="3354596" cy="1240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noFill/>
                <a:latin typeface="Calibri "/>
              </a:rPr>
              <a:t>Quản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lý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mua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và</a:t>
            </a:r>
            <a:r>
              <a:rPr lang="en-US" sz="2400" dirty="0">
                <a:noFill/>
                <a:latin typeface="Calibri "/>
              </a:rPr>
              <a:t> </a:t>
            </a:r>
            <a:r>
              <a:rPr lang="en-US" sz="2400" dirty="0" err="1">
                <a:noFill/>
                <a:latin typeface="Calibri "/>
              </a:rPr>
              <a:t>bán</a:t>
            </a:r>
            <a:endParaRPr lang="en-US" sz="2400" dirty="0">
              <a:noFill/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2900509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57AEF-951B-3E86-488E-5A1B256E90C0}"/>
              </a:ext>
            </a:extLst>
          </p:cNvPr>
          <p:cNvSpPr/>
          <p:nvPr/>
        </p:nvSpPr>
        <p:spPr>
          <a:xfrm>
            <a:off x="-1588295" y="1194550"/>
            <a:ext cx="1882210" cy="4480536"/>
          </a:xfrm>
          <a:prstGeom prst="roundRect">
            <a:avLst>
              <a:gd name="adj" fmla="val 20523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DO CHỌN ĐỀ TÀI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4F7A58-28CD-B25D-AEF7-B33F987AD55F}"/>
              </a:ext>
            </a:extLst>
          </p:cNvPr>
          <p:cNvSpPr/>
          <p:nvPr/>
        </p:nvSpPr>
        <p:spPr>
          <a:xfrm>
            <a:off x="404905" y="1194551"/>
            <a:ext cx="10588807" cy="4787149"/>
          </a:xfrm>
          <a:prstGeom prst="roundRect">
            <a:avLst/>
          </a:prstGeom>
          <a:gradFill>
            <a:gsLst>
              <a:gs pos="0">
                <a:srgbClr val="686D76">
                  <a:alpha val="62000"/>
                </a:srgbClr>
              </a:gs>
              <a:gs pos="100000">
                <a:srgbClr val="686D76"/>
              </a:gs>
            </a:gsLst>
            <a:lin ang="18000000" scaled="0"/>
          </a:gra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831C8C-CD6C-570E-2A5B-15E3D7D8D803}"/>
              </a:ext>
            </a:extLst>
          </p:cNvPr>
          <p:cNvGrpSpPr/>
          <p:nvPr/>
        </p:nvGrpSpPr>
        <p:grpSpPr>
          <a:xfrm>
            <a:off x="789783" y="1671911"/>
            <a:ext cx="8435620" cy="3692213"/>
            <a:chOff x="789783" y="1671911"/>
            <a:chExt cx="8435620" cy="36922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5E0A58-2BF8-A11D-DA06-FB3A35105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83" y="1671911"/>
              <a:ext cx="1689635" cy="1345450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5" name="Picture 4" descr="A logo on an orange square&#10;&#10;Description automatically generated">
              <a:extLst>
                <a:ext uri="{FF2B5EF4-FFF2-40B4-BE49-F238E27FC236}">
                  <a16:creationId xmlns:a16="http://schemas.microsoft.com/office/drawing/2014/main" id="{28F40354-979F-895F-8E32-B0AB917B2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200" y="2337739"/>
              <a:ext cx="1689636" cy="1689636"/>
            </a:xfrm>
            <a:prstGeom prst="rect">
              <a:avLst/>
            </a:prstGeom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E16DE8-BFFA-483D-388E-C77CF6201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86" y="3207977"/>
              <a:ext cx="1285557" cy="1704435"/>
            </a:xfrm>
            <a:prstGeom prst="rect">
              <a:avLst/>
            </a:prstGeom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37A66E-3080-1FF9-2F12-426E48DD7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28" y="3803904"/>
              <a:ext cx="2380615" cy="1286510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DA2F5C-FD2D-4AE8-6040-6294A3BF2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41" y="3633905"/>
              <a:ext cx="2380616" cy="173021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23" name="Picture 22" descr="A yellow and white logo&#10;&#10;Description automatically generated">
              <a:extLst>
                <a:ext uri="{FF2B5EF4-FFF2-40B4-BE49-F238E27FC236}">
                  <a16:creationId xmlns:a16="http://schemas.microsoft.com/office/drawing/2014/main" id="{9E1C4DD7-8B4E-965A-826A-C83AD230B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078" y="1914797"/>
              <a:ext cx="3056192" cy="1719108"/>
            </a:xfrm>
            <a:prstGeom prst="rect">
              <a:avLst/>
            </a:prstGeom>
            <a:ln>
              <a:solidFill>
                <a:schemeClr val="accent1">
                  <a:shade val="15000"/>
                  <a:alpha val="0"/>
                </a:schemeClr>
              </a:solidFill>
            </a:ln>
          </p:spPr>
        </p:pic>
        <p:pic>
          <p:nvPicPr>
            <p:cNvPr id="1028" name="Picture 4" descr="29 Jquery Icons, Logos, Symbols - Free in SVG, PNG, GIF | IconScout">
              <a:extLst>
                <a:ext uri="{FF2B5EF4-FFF2-40B4-BE49-F238E27FC236}">
                  <a16:creationId xmlns:a16="http://schemas.microsoft.com/office/drawing/2014/main" id="{67356CA5-FD58-8616-423C-EC162AB3CB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1299" y="3588125"/>
              <a:ext cx="1594104" cy="1594104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Microsoft SQL Server Logo PNG Transparent – Brands Logos">
              <a:extLst>
                <a:ext uri="{FF2B5EF4-FFF2-40B4-BE49-F238E27FC236}">
                  <a16:creationId xmlns:a16="http://schemas.microsoft.com/office/drawing/2014/main" id="{E0917EE9-4A4A-118C-6A99-66F7A8623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159" y="1770407"/>
              <a:ext cx="2406314" cy="1945588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2276C2-11EA-934E-1FD1-CDBA88503639}"/>
              </a:ext>
            </a:extLst>
          </p:cNvPr>
          <p:cNvSpPr/>
          <p:nvPr/>
        </p:nvSpPr>
        <p:spPr>
          <a:xfrm>
            <a:off x="11971603" y="1181850"/>
            <a:ext cx="4302537" cy="2140778"/>
          </a:xfrm>
          <a:prstGeom prst="roundRect">
            <a:avLst>
              <a:gd name="adj" fmla="val 21691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NGÔN NGỮ - FRAMEWORK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D8F265-850F-A113-BF6B-9721453A4509}"/>
              </a:ext>
            </a:extLst>
          </p:cNvPr>
          <p:cNvSpPr/>
          <p:nvPr/>
        </p:nvSpPr>
        <p:spPr>
          <a:xfrm>
            <a:off x="7818704" y="4322772"/>
            <a:ext cx="4302538" cy="2152413"/>
          </a:xfrm>
          <a:prstGeom prst="roundRect">
            <a:avLst>
              <a:gd name="adj" fmla="val 26069"/>
            </a:avLst>
          </a:prstGeom>
          <a:gradFill>
            <a:gsLst>
              <a:gs pos="0">
                <a:srgbClr val="393E46"/>
              </a:gs>
              <a:gs pos="100000">
                <a:srgbClr val="222831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BỘ CÁC CHỨC NĂNG HỆ THỐNG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B83EED-64B1-8883-85EA-5F5937FA1BEF}"/>
              </a:ext>
            </a:extLst>
          </p:cNvPr>
          <p:cNvSpPr/>
          <p:nvPr/>
        </p:nvSpPr>
        <p:spPr>
          <a:xfrm>
            <a:off x="774956" y="1568617"/>
            <a:ext cx="4229101" cy="1240707"/>
          </a:xfrm>
          <a:prstGeom prst="rect">
            <a:avLst/>
          </a:prstGeom>
          <a:solidFill>
            <a:srgbClr val="DC5F00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 "/>
              </a:rPr>
              <a:t>Mua/ Bán </a:t>
            </a:r>
            <a:r>
              <a:rPr lang="en-US" sz="2400" dirty="0" err="1">
                <a:latin typeface="Calibri "/>
              </a:rPr>
              <a:t>và</a:t>
            </a:r>
            <a:r>
              <a:rPr lang="en-US" sz="2400" dirty="0">
                <a:latin typeface="Calibri "/>
              </a:rPr>
              <a:t> </a:t>
            </a:r>
            <a:r>
              <a:rPr lang="en-US" sz="2400" dirty="0" err="1">
                <a:latin typeface="Calibri "/>
              </a:rPr>
              <a:t>hoàn</a:t>
            </a:r>
            <a:r>
              <a:rPr lang="en-US" sz="2400" dirty="0">
                <a:latin typeface="Calibri "/>
              </a:rPr>
              <a:t> </a:t>
            </a:r>
            <a:r>
              <a:rPr lang="en-US" sz="2400" dirty="0" err="1">
                <a:latin typeface="Calibri "/>
              </a:rPr>
              <a:t>trả</a:t>
            </a:r>
            <a:r>
              <a:rPr lang="en-US" sz="2400" dirty="0">
                <a:latin typeface="Calibri "/>
              </a:rPr>
              <a:t> </a:t>
            </a:r>
            <a:r>
              <a:rPr lang="en-US" sz="2400" dirty="0" err="1">
                <a:latin typeface="Calibri "/>
              </a:rPr>
              <a:t>sản</a:t>
            </a:r>
            <a:r>
              <a:rPr lang="en-US" sz="2400" dirty="0">
                <a:latin typeface="Calibri "/>
              </a:rPr>
              <a:t> </a:t>
            </a:r>
            <a:r>
              <a:rPr lang="en-US" sz="2400" dirty="0" err="1">
                <a:latin typeface="Calibri "/>
              </a:rPr>
              <a:t>phẩm</a:t>
            </a:r>
            <a:endParaRPr lang="en-US" sz="2400" dirty="0">
              <a:latin typeface="Calibri 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8ED243-8ED2-A880-E8ED-8CFAE5DE8D45}"/>
              </a:ext>
            </a:extLst>
          </p:cNvPr>
          <p:cNvSpPr/>
          <p:nvPr/>
        </p:nvSpPr>
        <p:spPr>
          <a:xfrm>
            <a:off x="5165671" y="1586598"/>
            <a:ext cx="4229101" cy="1240707"/>
          </a:xfrm>
          <a:prstGeom prst="rect">
            <a:avLst/>
          </a:prstGeom>
          <a:solidFill>
            <a:srgbClr val="DC5F00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 "/>
              </a:rPr>
              <a:t>Tạo</a:t>
            </a:r>
            <a:r>
              <a:rPr lang="en-US" sz="2400" dirty="0">
                <a:latin typeface="Calibri "/>
              </a:rPr>
              <a:t> </a:t>
            </a:r>
            <a:r>
              <a:rPr lang="en-US" sz="2400" dirty="0" err="1">
                <a:latin typeface="Calibri "/>
              </a:rPr>
              <a:t>hoá</a:t>
            </a:r>
            <a:r>
              <a:rPr lang="en-US" sz="2400" dirty="0">
                <a:latin typeface="Calibri "/>
              </a:rPr>
              <a:t> </a:t>
            </a:r>
            <a:r>
              <a:rPr lang="en-US" sz="2400" dirty="0" err="1">
                <a:latin typeface="Calibri "/>
              </a:rPr>
              <a:t>đơn</a:t>
            </a:r>
            <a:endParaRPr lang="en-US" sz="2400" dirty="0">
              <a:latin typeface="Calibri 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7605CC-5D57-1CE1-9BD9-5047EFB3E615}"/>
              </a:ext>
            </a:extLst>
          </p:cNvPr>
          <p:cNvSpPr/>
          <p:nvPr/>
        </p:nvSpPr>
        <p:spPr>
          <a:xfrm>
            <a:off x="788767" y="2967002"/>
            <a:ext cx="4229101" cy="1240707"/>
          </a:xfrm>
          <a:prstGeom prst="rect">
            <a:avLst/>
          </a:prstGeom>
          <a:solidFill>
            <a:srgbClr val="EEEEEE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222831"/>
                </a:solidFill>
                <a:latin typeface="Calibri "/>
              </a:rPr>
              <a:t>Quản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lý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sản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phẩm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/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danh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mục</a:t>
            </a:r>
            <a:endParaRPr lang="en-US" sz="2400" dirty="0">
              <a:solidFill>
                <a:srgbClr val="222831"/>
              </a:solidFill>
              <a:latin typeface="Calibri 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200994-4A6A-A40B-AE99-D9D21F90037A}"/>
              </a:ext>
            </a:extLst>
          </p:cNvPr>
          <p:cNvSpPr/>
          <p:nvPr/>
        </p:nvSpPr>
        <p:spPr>
          <a:xfrm>
            <a:off x="5153489" y="2966998"/>
            <a:ext cx="4229101" cy="1240707"/>
          </a:xfrm>
          <a:prstGeom prst="rect">
            <a:avLst/>
          </a:prstGeom>
          <a:solidFill>
            <a:srgbClr val="EEEEEE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222831"/>
                </a:solidFill>
                <a:latin typeface="Calibri "/>
              </a:rPr>
              <a:t>Quản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lý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đối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tác</a:t>
            </a:r>
            <a:endParaRPr lang="en-US" sz="2400" dirty="0">
              <a:solidFill>
                <a:srgbClr val="222831"/>
              </a:solidFill>
              <a:latin typeface="Calibri 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59864-CFE4-C94E-47D4-F13903FF4A31}"/>
              </a:ext>
            </a:extLst>
          </p:cNvPr>
          <p:cNvSpPr/>
          <p:nvPr/>
        </p:nvSpPr>
        <p:spPr>
          <a:xfrm>
            <a:off x="788442" y="4339433"/>
            <a:ext cx="3354596" cy="1240707"/>
          </a:xfrm>
          <a:prstGeom prst="rect">
            <a:avLst/>
          </a:prstGeom>
          <a:solidFill>
            <a:srgbClr val="EEEEEE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222831"/>
                </a:solidFill>
                <a:latin typeface="Calibri "/>
              </a:rPr>
              <a:t>Quản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lý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mua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và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bán</a:t>
            </a:r>
            <a:endParaRPr lang="en-US" sz="2400" dirty="0">
              <a:solidFill>
                <a:srgbClr val="222831"/>
              </a:solidFill>
              <a:latin typeface="Calibri 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D9701D-D64C-324F-AA29-74F61713BC0D}"/>
              </a:ext>
            </a:extLst>
          </p:cNvPr>
          <p:cNvSpPr/>
          <p:nvPr/>
        </p:nvSpPr>
        <p:spPr>
          <a:xfrm>
            <a:off x="4272103" y="4340831"/>
            <a:ext cx="3354596" cy="1240707"/>
          </a:xfrm>
          <a:prstGeom prst="rect">
            <a:avLst/>
          </a:prstGeom>
          <a:solidFill>
            <a:srgbClr val="EEEEEE"/>
          </a:solidFill>
          <a:ln>
            <a:solidFill>
              <a:srgbClr val="686D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222831"/>
                </a:solidFill>
                <a:latin typeface="Calibri "/>
              </a:rPr>
              <a:t>Quản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lý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người</a:t>
            </a:r>
            <a:r>
              <a:rPr lang="en-US" sz="2400" dirty="0">
                <a:solidFill>
                  <a:srgbClr val="22283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rgbClr val="222831"/>
                </a:solidFill>
                <a:latin typeface="Calibri "/>
              </a:rPr>
              <a:t>dùng</a:t>
            </a:r>
            <a:endParaRPr lang="en-US" sz="2400" dirty="0">
              <a:solidFill>
                <a:srgbClr val="222831"/>
              </a:solidFill>
              <a:latin typeface="Calibri "/>
            </a:endParaRP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510AE20E-A3A5-435C-EF4E-964635C7BA3C}"/>
              </a:ext>
            </a:extLst>
          </p:cNvPr>
          <p:cNvSpPr/>
          <p:nvPr/>
        </p:nvSpPr>
        <p:spPr>
          <a:xfrm>
            <a:off x="9525000" y="-2360059"/>
            <a:ext cx="3657600" cy="3657600"/>
          </a:xfrm>
          <a:prstGeom prst="donut">
            <a:avLst>
              <a:gd name="adj" fmla="val 11313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984868" y="-37664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>
            <a:off x="984868" y="6321070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1891457" y="535848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81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AEFA84-0E37-0542-8B0A-F9CFAEDBAFFD}"/>
              </a:ext>
            </a:extLst>
          </p:cNvPr>
          <p:cNvSpPr txBox="1"/>
          <p:nvPr/>
        </p:nvSpPr>
        <p:spPr>
          <a:xfrm>
            <a:off x="16563568" y="1003935"/>
            <a:ext cx="497696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hang,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hang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hang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781B1-C470-2483-B958-ED9227786059}"/>
              </a:ext>
            </a:extLst>
          </p:cNvPr>
          <p:cNvSpPr txBox="1"/>
          <p:nvPr/>
        </p:nvSpPr>
        <p:spPr>
          <a:xfrm>
            <a:off x="19001968" y="2483419"/>
            <a:ext cx="46845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Nâng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Cung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cáo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kê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thu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3B60E-7CB4-CF14-BE45-0A3E605ECACE}"/>
              </a:ext>
            </a:extLst>
          </p:cNvPr>
          <p:cNvSpPr txBox="1"/>
          <p:nvPr/>
        </p:nvSpPr>
        <p:spPr>
          <a:xfrm>
            <a:off x="21973767" y="3962902"/>
            <a:ext cx="46845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Đảm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sai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sót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so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dirty="0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Calibri 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dirty="0">
              <a:latin typeface="Calibri 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382291-5876-0EAD-9BA0-2C75622313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52" y="7654430"/>
            <a:ext cx="877048" cy="877048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7AE73EA-DCAD-798B-0D41-D34D1F411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67" y="10917944"/>
            <a:ext cx="1006133" cy="1006133"/>
          </a:xfrm>
          <a:prstGeom prst="rect">
            <a:avLst/>
          </a:prstGeom>
        </p:spPr>
      </p:pic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40B44F-2F2A-6BFA-5F59-400F26528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00" y="13932815"/>
            <a:ext cx="1000274" cy="1000274"/>
          </a:xfrm>
          <a:prstGeom prst="rect">
            <a:avLst/>
          </a:prstGeom>
        </p:spPr>
      </p:pic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BD45D733-E3B4-3B61-3714-82757CBEE90D}"/>
              </a:ext>
            </a:extLst>
          </p:cNvPr>
          <p:cNvSpPr/>
          <p:nvPr/>
        </p:nvSpPr>
        <p:spPr>
          <a:xfrm>
            <a:off x="-3962400" y="-6548437"/>
            <a:ext cx="20116800" cy="20116800"/>
          </a:xfrm>
          <a:prstGeom prst="donut">
            <a:avLst>
              <a:gd name="adj" fmla="val 49968"/>
            </a:avLst>
          </a:prstGeom>
          <a:solidFill>
            <a:srgbClr val="DC5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F00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539C287-7800-DF1B-4F0D-84A7BF538057}"/>
              </a:ext>
            </a:extLst>
          </p:cNvPr>
          <p:cNvSpPr/>
          <p:nvPr/>
        </p:nvSpPr>
        <p:spPr>
          <a:xfrm>
            <a:off x="90572" y="1062717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5CAED31-C7CA-DAF3-035D-00A77F0A8DDB}"/>
              </a:ext>
            </a:extLst>
          </p:cNvPr>
          <p:cNvSpPr/>
          <p:nvPr/>
        </p:nvSpPr>
        <p:spPr>
          <a:xfrm>
            <a:off x="76200" y="5855420"/>
            <a:ext cx="1060704" cy="914400"/>
          </a:xfrm>
          <a:prstGeom prst="hexagon">
            <a:avLst/>
          </a:prstGeom>
          <a:solidFill>
            <a:srgbClr val="373A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6A15C7-C79A-9551-7779-B803889B6E0C}"/>
              </a:ext>
            </a:extLst>
          </p:cNvPr>
          <p:cNvSpPr/>
          <p:nvPr/>
        </p:nvSpPr>
        <p:spPr>
          <a:xfrm>
            <a:off x="90572" y="89535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F994F7-4F92-8C90-ED61-06DDE93A43E6}"/>
              </a:ext>
            </a:extLst>
          </p:cNvPr>
          <p:cNvSpPr/>
          <p:nvPr/>
        </p:nvSpPr>
        <p:spPr>
          <a:xfrm>
            <a:off x="980295" y="536483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7352EB3-9FD0-D7BD-BD55-9AF123A165BB}"/>
              </a:ext>
            </a:extLst>
          </p:cNvPr>
          <p:cNvSpPr/>
          <p:nvPr/>
        </p:nvSpPr>
        <p:spPr>
          <a:xfrm>
            <a:off x="10089617" y="5380078"/>
            <a:ext cx="1060704" cy="914400"/>
          </a:xfrm>
          <a:prstGeom prst="hexag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8ACBADC6-6429-B517-AA13-D574BCCDB290}"/>
              </a:ext>
            </a:extLst>
          </p:cNvPr>
          <p:cNvSpPr/>
          <p:nvPr/>
        </p:nvSpPr>
        <p:spPr>
          <a:xfrm>
            <a:off x="10993712" y="5863870"/>
            <a:ext cx="1060704" cy="914400"/>
          </a:xfrm>
          <a:prstGeom prst="hexagon">
            <a:avLst/>
          </a:prstGeom>
          <a:solidFill>
            <a:srgbClr val="686D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6D7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DB08BD-B4B4-4594-7E2C-CAAC6960CE1C}"/>
              </a:ext>
            </a:extLst>
          </p:cNvPr>
          <p:cNvSpPr/>
          <p:nvPr/>
        </p:nvSpPr>
        <p:spPr>
          <a:xfrm>
            <a:off x="847211" y="1089660"/>
            <a:ext cx="213552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cap="none" spc="0" dirty="0">
                <a:ln w="10160"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100000">
                        <a:srgbClr val="222831"/>
                      </a:gs>
                    </a:gsLst>
                    <a:lin ang="5400000" scaled="1"/>
                  </a:gradFill>
                  <a:prstDash val="solid"/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BCB388-50EF-8136-0928-4642426A6B21}"/>
              </a:ext>
            </a:extLst>
          </p:cNvPr>
          <p:cNvSpPr txBox="1"/>
          <p:nvPr/>
        </p:nvSpPr>
        <p:spPr>
          <a:xfrm>
            <a:off x="1700410" y="2921168"/>
            <a:ext cx="8791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EEEEE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 TIÊU CỦA ĐỀ TÀI</a:t>
            </a:r>
          </a:p>
        </p:txBody>
      </p:sp>
    </p:spTree>
    <p:extLst>
      <p:ext uri="{BB962C8B-B14F-4D97-AF65-F5344CB8AC3E}">
        <p14:creationId xmlns:p14="http://schemas.microsoft.com/office/powerpoint/2010/main" val="343112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1521</Words>
  <Application>Microsoft Office PowerPoint</Application>
  <PresentationFormat>Widescreen</PresentationFormat>
  <Paragraphs>177</Paragraphs>
  <Slides>19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-apple-system</vt:lpstr>
      <vt:lpstr>Aptos</vt:lpstr>
      <vt:lpstr>Aptos Display</vt:lpstr>
      <vt:lpstr>Arial</vt:lpstr>
      <vt:lpstr>Calibri</vt:lpstr>
      <vt:lpstr>Calibri </vt:lpstr>
      <vt:lpstr>Calibri Light</vt:lpstr>
      <vt:lpstr>Deutschlander</vt:lpstr>
      <vt:lpstr>Tahoma</vt:lpstr>
      <vt:lpstr>Office Theme</vt:lpstr>
      <vt:lpstr>ĐỒ ÁN HỌC PHẦN 3</vt:lpstr>
      <vt:lpstr>ĐỒ ÁN HỌC PHẦN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8</cp:revision>
  <dcterms:created xsi:type="dcterms:W3CDTF">2024-06-16T17:15:39Z</dcterms:created>
  <dcterms:modified xsi:type="dcterms:W3CDTF">2024-12-19T03:30:18Z</dcterms:modified>
</cp:coreProperties>
</file>